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537" r:id="rId4"/>
    <p:sldId id="572" r:id="rId5"/>
    <p:sldId id="564" r:id="rId6"/>
    <p:sldId id="565" r:id="rId7"/>
    <p:sldId id="566" r:id="rId8"/>
    <p:sldId id="568" r:id="rId9"/>
    <p:sldId id="567" r:id="rId10"/>
    <p:sldId id="569" r:id="rId11"/>
    <p:sldId id="570" r:id="rId12"/>
    <p:sldId id="584" r:id="rId13"/>
    <p:sldId id="583" r:id="rId14"/>
    <p:sldId id="571" r:id="rId15"/>
    <p:sldId id="574" r:id="rId16"/>
    <p:sldId id="575" r:id="rId17"/>
    <p:sldId id="576" r:id="rId18"/>
    <p:sldId id="578" r:id="rId19"/>
    <p:sldId id="577" r:id="rId20"/>
    <p:sldId id="581" r:id="rId21"/>
    <p:sldId id="580" r:id="rId22"/>
    <p:sldId id="582" r:id="rId23"/>
    <p:sldId id="579" r:id="rId24"/>
    <p:sldId id="265" r:id="rId25"/>
  </p:sldIdLst>
  <p:sldSz cx="18288000" cy="10287000"/>
  <p:notesSz cx="6858000" cy="9144000"/>
  <p:embeddedFontLst>
    <p:embeddedFont>
      <p:font typeface="Avenir Next" panose="020B0503020202020204" pitchFamily="34" charset="0"/>
      <p:regular r:id="rId27"/>
      <p:bold r:id="rId28"/>
      <p:italic r:id="rId29"/>
      <p:boldItalic r:id="rId30"/>
    </p:embeddedFont>
    <p:embeddedFont>
      <p:font typeface="Avenir Next LT Pro" panose="020B0504020202020204" pitchFamily="34" charset="77"/>
      <p:regular r:id="rId31"/>
      <p:bold r:id="rId32"/>
      <p:italic r:id="rId33"/>
      <p:boldItalic r:id="rId34"/>
    </p:embeddedFont>
    <p:embeddedFont>
      <p:font typeface="Baskerville Display PT" panose="02020502070401020303" pitchFamily="18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Inter" panose="020B0502030000000004" pitchFamily="34" charset="0"/>
      <p:regular r:id="rId40"/>
    </p:embeddedFont>
    <p:embeddedFont>
      <p:font typeface="Inter Bold" panose="020B0802030000000004" pitchFamily="34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9CF"/>
    <a:srgbClr val="F4DC9A"/>
    <a:srgbClr val="A5C0ED"/>
    <a:srgbClr val="E2BCB0"/>
    <a:srgbClr val="9ABDDD"/>
    <a:srgbClr val="94BA83"/>
    <a:srgbClr val="CB2060"/>
    <a:srgbClr val="F1EDE9"/>
    <a:srgbClr val="F0CCC8"/>
    <a:srgbClr val="F7C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30" autoAdjust="0"/>
    <p:restoredTop sz="87084" autoAdjust="0"/>
  </p:normalViewPr>
  <p:slideViewPr>
    <p:cSldViewPr>
      <p:cViewPr varScale="1">
        <p:scale>
          <a:sx n="75" d="100"/>
          <a:sy n="75" d="100"/>
        </p:scale>
        <p:origin x="2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Sheet1!$A$2:$A$101</c:f>
              <c:numCache>
                <c:formatCode>General</c:formatCode>
                <c:ptCount val="1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</c:numCache>
            </c:numRef>
          </c:cat>
          <c:val>
            <c:numRef>
              <c:f>Sheet1!$B$2:$B$101</c:f>
              <c:numCache>
                <c:formatCode>General</c:formatCode>
                <c:ptCount val="100"/>
                <c:pt idx="0">
                  <c:v>3.7134999999999998</c:v>
                </c:pt>
                <c:pt idx="1">
                  <c:v>3.2012999999999998</c:v>
                </c:pt>
                <c:pt idx="2">
                  <c:v>3.3178000000000001</c:v>
                </c:pt>
                <c:pt idx="3">
                  <c:v>3.3479999999999999</c:v>
                </c:pt>
                <c:pt idx="4">
                  <c:v>2.6093000000000002</c:v>
                </c:pt>
                <c:pt idx="5">
                  <c:v>2.9824000000000002</c:v>
                </c:pt>
                <c:pt idx="6">
                  <c:v>3.4495</c:v>
                </c:pt>
                <c:pt idx="7">
                  <c:v>3.1840999999999999</c:v>
                </c:pt>
                <c:pt idx="8">
                  <c:v>3.2976000000000001</c:v>
                </c:pt>
                <c:pt idx="9">
                  <c:v>3.9645999999999999</c:v>
                </c:pt>
                <c:pt idx="10">
                  <c:v>3.5672000000000001</c:v>
                </c:pt>
                <c:pt idx="11">
                  <c:v>3.9569000000000001</c:v>
                </c:pt>
                <c:pt idx="12">
                  <c:v>3.9037000000000002</c:v>
                </c:pt>
                <c:pt idx="13">
                  <c:v>3.4906000000000001</c:v>
                </c:pt>
                <c:pt idx="14">
                  <c:v>3.7162999999999999</c:v>
                </c:pt>
                <c:pt idx="15">
                  <c:v>4.0021000000000004</c:v>
                </c:pt>
                <c:pt idx="16">
                  <c:v>3.0678999999999998</c:v>
                </c:pt>
                <c:pt idx="17">
                  <c:v>2.8052000000000001</c:v>
                </c:pt>
                <c:pt idx="18">
                  <c:v>3.5185</c:v>
                </c:pt>
                <c:pt idx="19">
                  <c:v>3.2669999999999999</c:v>
                </c:pt>
                <c:pt idx="20">
                  <c:v>3.2467999999999999</c:v>
                </c:pt>
                <c:pt idx="21">
                  <c:v>3.6061000000000001</c:v>
                </c:pt>
                <c:pt idx="22">
                  <c:v>3.3552</c:v>
                </c:pt>
                <c:pt idx="23">
                  <c:v>3.3159000000000001</c:v>
                </c:pt>
                <c:pt idx="24">
                  <c:v>3.2692000000000001</c:v>
                </c:pt>
                <c:pt idx="25">
                  <c:v>2.81</c:v>
                </c:pt>
                <c:pt idx="26">
                  <c:v>2.9651000000000001</c:v>
                </c:pt>
                <c:pt idx="27">
                  <c:v>3.4478</c:v>
                </c:pt>
                <c:pt idx="28">
                  <c:v>2.5931999999999999</c:v>
                </c:pt>
                <c:pt idx="29">
                  <c:v>3.5064000000000002</c:v>
                </c:pt>
                <c:pt idx="30">
                  <c:v>2.9729000000000001</c:v>
                </c:pt>
                <c:pt idx="31">
                  <c:v>2.8698999999999999</c:v>
                </c:pt>
                <c:pt idx="32">
                  <c:v>2.8166000000000002</c:v>
                </c:pt>
                <c:pt idx="33">
                  <c:v>2.8733</c:v>
                </c:pt>
                <c:pt idx="34">
                  <c:v>2.7246999999999999</c:v>
                </c:pt>
                <c:pt idx="35">
                  <c:v>2.5110000000000001</c:v>
                </c:pt>
                <c:pt idx="36">
                  <c:v>2.7044999999999999</c:v>
                </c:pt>
                <c:pt idx="37">
                  <c:v>2.8792</c:v>
                </c:pt>
                <c:pt idx="38">
                  <c:v>2.6802999999999999</c:v>
                </c:pt>
                <c:pt idx="39">
                  <c:v>2.4146000000000001</c:v>
                </c:pt>
                <c:pt idx="40">
                  <c:v>2.3727999999999998</c:v>
                </c:pt>
                <c:pt idx="41">
                  <c:v>2.6775000000000002</c:v>
                </c:pt>
                <c:pt idx="42">
                  <c:v>2.7279</c:v>
                </c:pt>
                <c:pt idx="43">
                  <c:v>2.5253999999999999</c:v>
                </c:pt>
                <c:pt idx="44">
                  <c:v>2.5748000000000002</c:v>
                </c:pt>
                <c:pt idx="45">
                  <c:v>2.5573000000000001</c:v>
                </c:pt>
                <c:pt idx="46">
                  <c:v>2.3691</c:v>
                </c:pt>
                <c:pt idx="47">
                  <c:v>2.2576000000000001</c:v>
                </c:pt>
                <c:pt idx="48">
                  <c:v>2.0081000000000002</c:v>
                </c:pt>
                <c:pt idx="49">
                  <c:v>2.2006999999999999</c:v>
                </c:pt>
                <c:pt idx="50">
                  <c:v>2.3605999999999998</c:v>
                </c:pt>
                <c:pt idx="51">
                  <c:v>2.2071000000000001</c:v>
                </c:pt>
                <c:pt idx="52">
                  <c:v>2.2290000000000001</c:v>
                </c:pt>
                <c:pt idx="53">
                  <c:v>2.1103000000000001</c:v>
                </c:pt>
                <c:pt idx="54">
                  <c:v>2.2073</c:v>
                </c:pt>
                <c:pt idx="55">
                  <c:v>1.8956999999999999</c:v>
                </c:pt>
                <c:pt idx="56">
                  <c:v>2.1960000000000002</c:v>
                </c:pt>
                <c:pt idx="57">
                  <c:v>1.5125999999999999</c:v>
                </c:pt>
                <c:pt idx="58">
                  <c:v>2.1819000000000002</c:v>
                </c:pt>
                <c:pt idx="59">
                  <c:v>1.8797999999999999</c:v>
                </c:pt>
                <c:pt idx="60">
                  <c:v>1.6082000000000001</c:v>
                </c:pt>
                <c:pt idx="61">
                  <c:v>1.7656000000000001</c:v>
                </c:pt>
                <c:pt idx="62">
                  <c:v>1.8642000000000001</c:v>
                </c:pt>
                <c:pt idx="63">
                  <c:v>1.8048</c:v>
                </c:pt>
                <c:pt idx="64">
                  <c:v>2.0084</c:v>
                </c:pt>
                <c:pt idx="65">
                  <c:v>1.732</c:v>
                </c:pt>
                <c:pt idx="66">
                  <c:v>1.5288999999999999</c:v>
                </c:pt>
                <c:pt idx="67">
                  <c:v>1.8785000000000001</c:v>
                </c:pt>
                <c:pt idx="68">
                  <c:v>1.2664</c:v>
                </c:pt>
                <c:pt idx="69">
                  <c:v>1.5669</c:v>
                </c:pt>
                <c:pt idx="70">
                  <c:v>1.4341999999999999</c:v>
                </c:pt>
                <c:pt idx="71">
                  <c:v>1.4598</c:v>
                </c:pt>
                <c:pt idx="72">
                  <c:v>1.5879000000000001</c:v>
                </c:pt>
                <c:pt idx="73">
                  <c:v>1.5993999999999999</c:v>
                </c:pt>
                <c:pt idx="74">
                  <c:v>1.1279999999999999</c:v>
                </c:pt>
                <c:pt idx="75">
                  <c:v>1.3324</c:v>
                </c:pt>
                <c:pt idx="76">
                  <c:v>1.7112000000000001</c:v>
                </c:pt>
                <c:pt idx="77">
                  <c:v>1.7764</c:v>
                </c:pt>
                <c:pt idx="78">
                  <c:v>1.3872</c:v>
                </c:pt>
                <c:pt idx="79">
                  <c:v>1.1492</c:v>
                </c:pt>
                <c:pt idx="80">
                  <c:v>1.0226</c:v>
                </c:pt>
                <c:pt idx="81">
                  <c:v>1.4964999999999999</c:v>
                </c:pt>
                <c:pt idx="82">
                  <c:v>1.3802000000000001</c:v>
                </c:pt>
                <c:pt idx="83">
                  <c:v>1.4958</c:v>
                </c:pt>
                <c:pt idx="84">
                  <c:v>1.1217999999999999</c:v>
                </c:pt>
                <c:pt idx="85">
                  <c:v>1.5457000000000001</c:v>
                </c:pt>
                <c:pt idx="86">
                  <c:v>1.1637999999999999</c:v>
                </c:pt>
                <c:pt idx="87">
                  <c:v>1.2947</c:v>
                </c:pt>
                <c:pt idx="88">
                  <c:v>1.3176000000000001</c:v>
                </c:pt>
                <c:pt idx="89">
                  <c:v>1.3795999999999999</c:v>
                </c:pt>
                <c:pt idx="90">
                  <c:v>1.123</c:v>
                </c:pt>
                <c:pt idx="91">
                  <c:v>1.3476999999999999</c:v>
                </c:pt>
                <c:pt idx="92">
                  <c:v>1.2725</c:v>
                </c:pt>
                <c:pt idx="93">
                  <c:v>1.4068000000000001</c:v>
                </c:pt>
                <c:pt idx="94">
                  <c:v>0.87180000000000002</c:v>
                </c:pt>
                <c:pt idx="95">
                  <c:v>0.90129999999999999</c:v>
                </c:pt>
                <c:pt idx="96">
                  <c:v>1.2455000000000001</c:v>
                </c:pt>
                <c:pt idx="97">
                  <c:v>1.4533</c:v>
                </c:pt>
                <c:pt idx="98">
                  <c:v>1.3928</c:v>
                </c:pt>
                <c:pt idx="99">
                  <c:v>1.1722999999999999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B2-C34C-A369-F8EFA1C7F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45193584"/>
        <c:axId val="845182176"/>
      </c:lineChart>
      <c:catAx>
        <c:axId val="845193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845182176"/>
        <c:crosses val="autoZero"/>
        <c:auto val="1"/>
        <c:lblAlgn val="ctr"/>
        <c:lblOffset val="100"/>
        <c:noMultiLvlLbl val="0"/>
      </c:catAx>
      <c:valAx>
        <c:axId val="845182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845193584"/>
        <c:crossesAt val="1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Training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Sheet2!$A$2:$A$151</c:f>
              <c:numCache>
                <c:formatCode>General</c:formatCode>
                <c:ptCount val="1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</c:numCache>
            </c:numRef>
          </c:cat>
          <c:val>
            <c:numRef>
              <c:f>Sheet2!$B$2:$B$151</c:f>
              <c:numCache>
                <c:formatCode>General</c:formatCode>
                <c:ptCount val="150"/>
                <c:pt idx="0">
                  <c:v>4.4869000000000003</c:v>
                </c:pt>
                <c:pt idx="1">
                  <c:v>4.4002999999999997</c:v>
                </c:pt>
                <c:pt idx="2">
                  <c:v>4.1073000000000004</c:v>
                </c:pt>
                <c:pt idx="3">
                  <c:v>4.6622000000000003</c:v>
                </c:pt>
                <c:pt idx="4">
                  <c:v>4.9767000000000001</c:v>
                </c:pt>
                <c:pt idx="5">
                  <c:v>3.2764000000000002</c:v>
                </c:pt>
                <c:pt idx="6">
                  <c:v>4.13</c:v>
                </c:pt>
                <c:pt idx="7">
                  <c:v>4.1860999999999997</c:v>
                </c:pt>
                <c:pt idx="8">
                  <c:v>3.2216</c:v>
                </c:pt>
                <c:pt idx="9">
                  <c:v>4.5012999999999996</c:v>
                </c:pt>
                <c:pt idx="10">
                  <c:v>3.7578999999999998</c:v>
                </c:pt>
                <c:pt idx="11">
                  <c:v>4.1820000000000004</c:v>
                </c:pt>
                <c:pt idx="12">
                  <c:v>4.7983000000000002</c:v>
                </c:pt>
                <c:pt idx="13">
                  <c:v>4.2300000000000004</c:v>
                </c:pt>
                <c:pt idx="14">
                  <c:v>4.1619000000000002</c:v>
                </c:pt>
                <c:pt idx="15">
                  <c:v>4.1885000000000003</c:v>
                </c:pt>
                <c:pt idx="16">
                  <c:v>4.3451000000000004</c:v>
                </c:pt>
                <c:pt idx="17">
                  <c:v>3.2847</c:v>
                </c:pt>
                <c:pt idx="18">
                  <c:v>3.597</c:v>
                </c:pt>
                <c:pt idx="19">
                  <c:v>3.7183999999999999</c:v>
                </c:pt>
                <c:pt idx="20">
                  <c:v>3.5844</c:v>
                </c:pt>
                <c:pt idx="21">
                  <c:v>3.1890999999999998</c:v>
                </c:pt>
                <c:pt idx="22">
                  <c:v>3.2930000000000001</c:v>
                </c:pt>
                <c:pt idx="23">
                  <c:v>3.1875</c:v>
                </c:pt>
                <c:pt idx="24">
                  <c:v>3.8285</c:v>
                </c:pt>
                <c:pt idx="25">
                  <c:v>3.2854999999999999</c:v>
                </c:pt>
                <c:pt idx="26">
                  <c:v>3.2248999999999999</c:v>
                </c:pt>
                <c:pt idx="27">
                  <c:v>3.1802999999999999</c:v>
                </c:pt>
                <c:pt idx="28">
                  <c:v>2.7591999999999999</c:v>
                </c:pt>
                <c:pt idx="29">
                  <c:v>3.2309000000000001</c:v>
                </c:pt>
                <c:pt idx="30">
                  <c:v>2.6587000000000001</c:v>
                </c:pt>
                <c:pt idx="31">
                  <c:v>2.7117</c:v>
                </c:pt>
                <c:pt idx="32">
                  <c:v>3.1674000000000002</c:v>
                </c:pt>
                <c:pt idx="33">
                  <c:v>2.6534</c:v>
                </c:pt>
                <c:pt idx="34">
                  <c:v>2.7864</c:v>
                </c:pt>
                <c:pt idx="35">
                  <c:v>2.3039000000000001</c:v>
                </c:pt>
                <c:pt idx="36">
                  <c:v>2.5384000000000002</c:v>
                </c:pt>
                <c:pt idx="37">
                  <c:v>2.6309999999999998</c:v>
                </c:pt>
                <c:pt idx="38">
                  <c:v>2.65</c:v>
                </c:pt>
                <c:pt idx="39">
                  <c:v>2.9540000000000002</c:v>
                </c:pt>
                <c:pt idx="40">
                  <c:v>2.2660999999999998</c:v>
                </c:pt>
                <c:pt idx="41">
                  <c:v>2.8331</c:v>
                </c:pt>
                <c:pt idx="42">
                  <c:v>2.7593999999999999</c:v>
                </c:pt>
                <c:pt idx="43">
                  <c:v>2.3744000000000001</c:v>
                </c:pt>
                <c:pt idx="44">
                  <c:v>2.6985000000000001</c:v>
                </c:pt>
                <c:pt idx="45">
                  <c:v>2.5731999999999999</c:v>
                </c:pt>
                <c:pt idx="46">
                  <c:v>2.6255999999999999</c:v>
                </c:pt>
                <c:pt idx="47">
                  <c:v>2.0792000000000002</c:v>
                </c:pt>
                <c:pt idx="48">
                  <c:v>2.2018</c:v>
                </c:pt>
                <c:pt idx="49">
                  <c:v>2.1419000000000001</c:v>
                </c:pt>
                <c:pt idx="50">
                  <c:v>2.2464</c:v>
                </c:pt>
                <c:pt idx="51">
                  <c:v>2.2524000000000002</c:v>
                </c:pt>
                <c:pt idx="52">
                  <c:v>2.1173999999999999</c:v>
                </c:pt>
                <c:pt idx="53">
                  <c:v>2.2119</c:v>
                </c:pt>
                <c:pt idx="54">
                  <c:v>2.1395</c:v>
                </c:pt>
                <c:pt idx="55">
                  <c:v>2.1518000000000002</c:v>
                </c:pt>
                <c:pt idx="56">
                  <c:v>2.4668999999999999</c:v>
                </c:pt>
                <c:pt idx="57">
                  <c:v>1.8391</c:v>
                </c:pt>
                <c:pt idx="58">
                  <c:v>2.0442</c:v>
                </c:pt>
                <c:pt idx="59">
                  <c:v>1.9605999999999999</c:v>
                </c:pt>
                <c:pt idx="60">
                  <c:v>1.8069999999999999</c:v>
                </c:pt>
                <c:pt idx="61">
                  <c:v>1.9834000000000001</c:v>
                </c:pt>
                <c:pt idx="62">
                  <c:v>2.1145</c:v>
                </c:pt>
                <c:pt idx="63">
                  <c:v>1.6936</c:v>
                </c:pt>
                <c:pt idx="64">
                  <c:v>2.1516999999999999</c:v>
                </c:pt>
                <c:pt idx="65">
                  <c:v>1.9968999999999999</c:v>
                </c:pt>
                <c:pt idx="66">
                  <c:v>1.5712999999999999</c:v>
                </c:pt>
                <c:pt idx="67">
                  <c:v>1.8549</c:v>
                </c:pt>
                <c:pt idx="68">
                  <c:v>1.7665999999999999</c:v>
                </c:pt>
                <c:pt idx="69">
                  <c:v>1.5564</c:v>
                </c:pt>
                <c:pt idx="70">
                  <c:v>1.4912000000000001</c:v>
                </c:pt>
                <c:pt idx="71">
                  <c:v>1.6753</c:v>
                </c:pt>
                <c:pt idx="72">
                  <c:v>1.5972999999999999</c:v>
                </c:pt>
                <c:pt idx="73">
                  <c:v>1.5405</c:v>
                </c:pt>
                <c:pt idx="74">
                  <c:v>1.3329</c:v>
                </c:pt>
                <c:pt idx="75">
                  <c:v>1.5544</c:v>
                </c:pt>
                <c:pt idx="76">
                  <c:v>1.7635000000000001</c:v>
                </c:pt>
                <c:pt idx="77">
                  <c:v>1.4653</c:v>
                </c:pt>
                <c:pt idx="78">
                  <c:v>1.5472999999999999</c:v>
                </c:pt>
                <c:pt idx="79">
                  <c:v>1.1669</c:v>
                </c:pt>
                <c:pt idx="80">
                  <c:v>1.3057000000000001</c:v>
                </c:pt>
                <c:pt idx="81">
                  <c:v>1.8683000000000001</c:v>
                </c:pt>
                <c:pt idx="82">
                  <c:v>1.3754</c:v>
                </c:pt>
                <c:pt idx="83">
                  <c:v>1.4034</c:v>
                </c:pt>
                <c:pt idx="84">
                  <c:v>1.3532</c:v>
                </c:pt>
                <c:pt idx="85">
                  <c:v>1.7878000000000001</c:v>
                </c:pt>
                <c:pt idx="86">
                  <c:v>1.2585999999999999</c:v>
                </c:pt>
                <c:pt idx="87">
                  <c:v>1.4353</c:v>
                </c:pt>
                <c:pt idx="88">
                  <c:v>1.3294999999999999</c:v>
                </c:pt>
                <c:pt idx="89">
                  <c:v>1.3752</c:v>
                </c:pt>
                <c:pt idx="90">
                  <c:v>1.0505</c:v>
                </c:pt>
                <c:pt idx="91">
                  <c:v>1.5027999999999999</c:v>
                </c:pt>
                <c:pt idx="92">
                  <c:v>1.5648</c:v>
                </c:pt>
                <c:pt idx="93">
                  <c:v>1.4494</c:v>
                </c:pt>
                <c:pt idx="94">
                  <c:v>1.0326</c:v>
                </c:pt>
                <c:pt idx="95">
                  <c:v>0.82140000000000002</c:v>
                </c:pt>
                <c:pt idx="96">
                  <c:v>1.3219000000000001</c:v>
                </c:pt>
                <c:pt idx="97">
                  <c:v>1.8225</c:v>
                </c:pt>
                <c:pt idx="98">
                  <c:v>1.4532</c:v>
                </c:pt>
                <c:pt idx="99">
                  <c:v>1.3116000000000001</c:v>
                </c:pt>
                <c:pt idx="100">
                  <c:v>1.5578000000000001</c:v>
                </c:pt>
                <c:pt idx="101">
                  <c:v>1.3522000000000001</c:v>
                </c:pt>
                <c:pt idx="102">
                  <c:v>1.0261</c:v>
                </c:pt>
                <c:pt idx="103">
                  <c:v>1.0651999999999999</c:v>
                </c:pt>
                <c:pt idx="104">
                  <c:v>1.1890000000000001</c:v>
                </c:pt>
                <c:pt idx="105">
                  <c:v>0.99260000000000004</c:v>
                </c:pt>
                <c:pt idx="106">
                  <c:v>1.2458</c:v>
                </c:pt>
                <c:pt idx="107">
                  <c:v>0.84799999999999998</c:v>
                </c:pt>
                <c:pt idx="108">
                  <c:v>1.1756</c:v>
                </c:pt>
                <c:pt idx="109">
                  <c:v>1.2191000000000001</c:v>
                </c:pt>
                <c:pt idx="110">
                  <c:v>1.1266</c:v>
                </c:pt>
                <c:pt idx="111">
                  <c:v>0.95799999999999996</c:v>
                </c:pt>
                <c:pt idx="112">
                  <c:v>1.3304</c:v>
                </c:pt>
                <c:pt idx="113">
                  <c:v>1.0539000000000001</c:v>
                </c:pt>
                <c:pt idx="114">
                  <c:v>1.2949999999999999</c:v>
                </c:pt>
                <c:pt idx="115">
                  <c:v>1.4253</c:v>
                </c:pt>
                <c:pt idx="116">
                  <c:v>1.0001</c:v>
                </c:pt>
                <c:pt idx="117">
                  <c:v>1.1839</c:v>
                </c:pt>
                <c:pt idx="118">
                  <c:v>1.2789999999999999</c:v>
                </c:pt>
                <c:pt idx="119">
                  <c:v>1.4257</c:v>
                </c:pt>
                <c:pt idx="120">
                  <c:v>1.0029999999999999</c:v>
                </c:pt>
                <c:pt idx="121">
                  <c:v>1.3082</c:v>
                </c:pt>
                <c:pt idx="122">
                  <c:v>0.77890000000000004</c:v>
                </c:pt>
                <c:pt idx="123">
                  <c:v>1.3201000000000001</c:v>
                </c:pt>
                <c:pt idx="124">
                  <c:v>1.1451</c:v>
                </c:pt>
                <c:pt idx="125">
                  <c:v>1.3937999999999999</c:v>
                </c:pt>
                <c:pt idx="126">
                  <c:v>1.0679000000000001</c:v>
                </c:pt>
                <c:pt idx="127">
                  <c:v>1.1456</c:v>
                </c:pt>
                <c:pt idx="128">
                  <c:v>0.85129999999999995</c:v>
                </c:pt>
                <c:pt idx="129">
                  <c:v>1.3540000000000001</c:v>
                </c:pt>
                <c:pt idx="130">
                  <c:v>1.3757999999999999</c:v>
                </c:pt>
                <c:pt idx="131">
                  <c:v>0.74309999999999998</c:v>
                </c:pt>
                <c:pt idx="132">
                  <c:v>0.97850000000000004</c:v>
                </c:pt>
                <c:pt idx="133">
                  <c:v>0.67530000000000001</c:v>
                </c:pt>
                <c:pt idx="134">
                  <c:v>0.97040000000000004</c:v>
                </c:pt>
                <c:pt idx="135">
                  <c:v>0.92879999999999996</c:v>
                </c:pt>
                <c:pt idx="136">
                  <c:v>1.3915</c:v>
                </c:pt>
                <c:pt idx="137">
                  <c:v>1.149</c:v>
                </c:pt>
                <c:pt idx="138">
                  <c:v>0.75209999999999999</c:v>
                </c:pt>
                <c:pt idx="139">
                  <c:v>1.0207999999999999</c:v>
                </c:pt>
                <c:pt idx="140">
                  <c:v>0.66259999999999997</c:v>
                </c:pt>
                <c:pt idx="141">
                  <c:v>1.2311000000000001</c:v>
                </c:pt>
                <c:pt idx="142">
                  <c:v>0.92459999999999998</c:v>
                </c:pt>
                <c:pt idx="143">
                  <c:v>0.80930000000000002</c:v>
                </c:pt>
                <c:pt idx="144">
                  <c:v>0.65490000000000004</c:v>
                </c:pt>
                <c:pt idx="145">
                  <c:v>1.2785</c:v>
                </c:pt>
                <c:pt idx="146">
                  <c:v>0.97370000000000001</c:v>
                </c:pt>
                <c:pt idx="147">
                  <c:v>0.88329999999999997</c:v>
                </c:pt>
                <c:pt idx="148">
                  <c:v>1.484</c:v>
                </c:pt>
                <c:pt idx="149">
                  <c:v>1.2183999999999999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D9-A044-BA53-CAFFE3D0CB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8384880"/>
        <c:axId val="448319536"/>
      </c:lineChart>
      <c:catAx>
        <c:axId val="4483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448319536"/>
        <c:crosses val="autoZero"/>
        <c:auto val="1"/>
        <c:lblAlgn val="ctr"/>
        <c:lblOffset val="100"/>
        <c:noMultiLvlLbl val="0"/>
      </c:catAx>
      <c:valAx>
        <c:axId val="44831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4483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Training Loss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Sheet3!$A$2:$A$201</c:f>
              <c:numCache>
                <c:formatCode>General</c:formatCode>
                <c:ptCount val="20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</c:numCache>
            </c:numRef>
          </c:cat>
          <c:val>
            <c:numRef>
              <c:f>Sheet3!$B$2:$B$201</c:f>
              <c:numCache>
                <c:formatCode>General</c:formatCode>
                <c:ptCount val="200"/>
                <c:pt idx="0">
                  <c:v>6.7363999999999997</c:v>
                </c:pt>
                <c:pt idx="1">
                  <c:v>5.8041</c:v>
                </c:pt>
                <c:pt idx="2">
                  <c:v>5.9705000000000004</c:v>
                </c:pt>
                <c:pt idx="3">
                  <c:v>4.5346000000000002</c:v>
                </c:pt>
                <c:pt idx="4">
                  <c:v>6.2539999999999996</c:v>
                </c:pt>
                <c:pt idx="5">
                  <c:v>4.1052999999999997</c:v>
                </c:pt>
                <c:pt idx="6">
                  <c:v>6.8019999999999996</c:v>
                </c:pt>
                <c:pt idx="7">
                  <c:v>4.1436000000000002</c:v>
                </c:pt>
                <c:pt idx="8">
                  <c:v>5.8444000000000003</c:v>
                </c:pt>
                <c:pt idx="9">
                  <c:v>6.4212999999999996</c:v>
                </c:pt>
                <c:pt idx="10">
                  <c:v>5.7647000000000004</c:v>
                </c:pt>
                <c:pt idx="11">
                  <c:v>3.5335999999999999</c:v>
                </c:pt>
                <c:pt idx="12">
                  <c:v>5.4607000000000001</c:v>
                </c:pt>
                <c:pt idx="13">
                  <c:v>4.8875999999999999</c:v>
                </c:pt>
                <c:pt idx="14">
                  <c:v>4.1402000000000001</c:v>
                </c:pt>
                <c:pt idx="15">
                  <c:v>4.6073000000000004</c:v>
                </c:pt>
                <c:pt idx="16">
                  <c:v>4.4896000000000003</c:v>
                </c:pt>
                <c:pt idx="17">
                  <c:v>3.7025999999999999</c:v>
                </c:pt>
                <c:pt idx="18">
                  <c:v>3.5402999999999998</c:v>
                </c:pt>
                <c:pt idx="19">
                  <c:v>6.2351999999999999</c:v>
                </c:pt>
                <c:pt idx="20">
                  <c:v>3.9658000000000002</c:v>
                </c:pt>
                <c:pt idx="21">
                  <c:v>6.6147999999999998</c:v>
                </c:pt>
                <c:pt idx="22">
                  <c:v>4.4574999999999996</c:v>
                </c:pt>
                <c:pt idx="23">
                  <c:v>4.7926000000000002</c:v>
                </c:pt>
                <c:pt idx="24">
                  <c:v>2.7732999999999999</c:v>
                </c:pt>
                <c:pt idx="25">
                  <c:v>3.7052999999999998</c:v>
                </c:pt>
                <c:pt idx="26">
                  <c:v>5.2840999999999996</c:v>
                </c:pt>
                <c:pt idx="27">
                  <c:v>6.4913999999999996</c:v>
                </c:pt>
                <c:pt idx="28">
                  <c:v>2.54</c:v>
                </c:pt>
                <c:pt idx="29">
                  <c:v>3.8822999999999999</c:v>
                </c:pt>
                <c:pt idx="30">
                  <c:v>2.7603</c:v>
                </c:pt>
                <c:pt idx="31">
                  <c:v>2.7751999999999999</c:v>
                </c:pt>
                <c:pt idx="32">
                  <c:v>5.1856999999999998</c:v>
                </c:pt>
                <c:pt idx="33">
                  <c:v>3.0528</c:v>
                </c:pt>
                <c:pt idx="34">
                  <c:v>3.4824000000000002</c:v>
                </c:pt>
                <c:pt idx="35">
                  <c:v>1.6795</c:v>
                </c:pt>
                <c:pt idx="36">
                  <c:v>2.8384999999999998</c:v>
                </c:pt>
                <c:pt idx="37">
                  <c:v>2.7456999999999998</c:v>
                </c:pt>
                <c:pt idx="38">
                  <c:v>3.9262000000000001</c:v>
                </c:pt>
                <c:pt idx="39">
                  <c:v>2.7519</c:v>
                </c:pt>
                <c:pt idx="40">
                  <c:v>3.3439000000000001</c:v>
                </c:pt>
                <c:pt idx="41">
                  <c:v>4.0392000000000001</c:v>
                </c:pt>
                <c:pt idx="42">
                  <c:v>3.3452999999999999</c:v>
                </c:pt>
                <c:pt idx="43">
                  <c:v>2.2490999999999999</c:v>
                </c:pt>
                <c:pt idx="44">
                  <c:v>2.6871999999999998</c:v>
                </c:pt>
                <c:pt idx="45">
                  <c:v>3.9674999999999998</c:v>
                </c:pt>
                <c:pt idx="46">
                  <c:v>3.3929</c:v>
                </c:pt>
                <c:pt idx="47">
                  <c:v>2.5055999999999998</c:v>
                </c:pt>
                <c:pt idx="48">
                  <c:v>3.2879999999999998</c:v>
                </c:pt>
                <c:pt idx="49">
                  <c:v>3.9964</c:v>
                </c:pt>
                <c:pt idx="50">
                  <c:v>3.5769000000000002</c:v>
                </c:pt>
                <c:pt idx="51">
                  <c:v>4.6413000000000002</c:v>
                </c:pt>
                <c:pt idx="52">
                  <c:v>3.9533999999999998</c:v>
                </c:pt>
                <c:pt idx="53">
                  <c:v>4.0578000000000003</c:v>
                </c:pt>
                <c:pt idx="54">
                  <c:v>2.9630999999999998</c:v>
                </c:pt>
                <c:pt idx="55">
                  <c:v>3.7273000000000001</c:v>
                </c:pt>
                <c:pt idx="56">
                  <c:v>2.4992999999999999</c:v>
                </c:pt>
                <c:pt idx="57">
                  <c:v>3.9276</c:v>
                </c:pt>
                <c:pt idx="58">
                  <c:v>3.0089000000000001</c:v>
                </c:pt>
                <c:pt idx="59">
                  <c:v>2.3929999999999998</c:v>
                </c:pt>
                <c:pt idx="60">
                  <c:v>2.8738999999999999</c:v>
                </c:pt>
                <c:pt idx="61">
                  <c:v>2.7039</c:v>
                </c:pt>
                <c:pt idx="62">
                  <c:v>2.7345000000000002</c:v>
                </c:pt>
                <c:pt idx="63">
                  <c:v>4.0875000000000004</c:v>
                </c:pt>
                <c:pt idx="64">
                  <c:v>2.8395000000000001</c:v>
                </c:pt>
                <c:pt idx="65">
                  <c:v>3.3</c:v>
                </c:pt>
                <c:pt idx="66">
                  <c:v>2.9508999999999999</c:v>
                </c:pt>
                <c:pt idx="67">
                  <c:v>3.2349999999999999</c:v>
                </c:pt>
                <c:pt idx="68">
                  <c:v>3.5546000000000002</c:v>
                </c:pt>
                <c:pt idx="69">
                  <c:v>3.0966</c:v>
                </c:pt>
                <c:pt idx="70">
                  <c:v>3.5573999999999999</c:v>
                </c:pt>
                <c:pt idx="71">
                  <c:v>2.4024999999999999</c:v>
                </c:pt>
                <c:pt idx="72">
                  <c:v>2.5457999999999998</c:v>
                </c:pt>
                <c:pt idx="73">
                  <c:v>3.2202999999999999</c:v>
                </c:pt>
                <c:pt idx="74">
                  <c:v>3.0724</c:v>
                </c:pt>
                <c:pt idx="75">
                  <c:v>3.2042000000000002</c:v>
                </c:pt>
                <c:pt idx="76">
                  <c:v>3.5960999999999999</c:v>
                </c:pt>
                <c:pt idx="77">
                  <c:v>3.6339000000000001</c:v>
                </c:pt>
                <c:pt idx="78">
                  <c:v>2.9140999999999999</c:v>
                </c:pt>
                <c:pt idx="79">
                  <c:v>2.8708999999999998</c:v>
                </c:pt>
                <c:pt idx="80">
                  <c:v>2.6101999999999999</c:v>
                </c:pt>
                <c:pt idx="81">
                  <c:v>2.5503999999999998</c:v>
                </c:pt>
                <c:pt idx="82">
                  <c:v>2.6295999999999999</c:v>
                </c:pt>
                <c:pt idx="83">
                  <c:v>2.9053</c:v>
                </c:pt>
                <c:pt idx="84">
                  <c:v>2.3637000000000001</c:v>
                </c:pt>
                <c:pt idx="85">
                  <c:v>2.5203000000000002</c:v>
                </c:pt>
                <c:pt idx="86">
                  <c:v>2.7033</c:v>
                </c:pt>
                <c:pt idx="87">
                  <c:v>2.4849999999999999</c:v>
                </c:pt>
                <c:pt idx="88">
                  <c:v>1.6704000000000001</c:v>
                </c:pt>
                <c:pt idx="89">
                  <c:v>3.2376999999999998</c:v>
                </c:pt>
                <c:pt idx="90">
                  <c:v>2.2313999999999998</c:v>
                </c:pt>
                <c:pt idx="91">
                  <c:v>2.0127000000000002</c:v>
                </c:pt>
                <c:pt idx="92">
                  <c:v>3.8565</c:v>
                </c:pt>
                <c:pt idx="93">
                  <c:v>3.6107999999999998</c:v>
                </c:pt>
                <c:pt idx="94">
                  <c:v>3.1156999999999999</c:v>
                </c:pt>
                <c:pt idx="95">
                  <c:v>2.2037</c:v>
                </c:pt>
                <c:pt idx="96">
                  <c:v>3.3408000000000002</c:v>
                </c:pt>
                <c:pt idx="97">
                  <c:v>2.2625000000000002</c:v>
                </c:pt>
                <c:pt idx="98">
                  <c:v>2.8986000000000001</c:v>
                </c:pt>
                <c:pt idx="99">
                  <c:v>2.2282999999999999</c:v>
                </c:pt>
                <c:pt idx="100">
                  <c:v>2.2134999999999998</c:v>
                </c:pt>
                <c:pt idx="101">
                  <c:v>2.1112000000000002</c:v>
                </c:pt>
                <c:pt idx="102">
                  <c:v>2.7256999999999998</c:v>
                </c:pt>
                <c:pt idx="103">
                  <c:v>2.1857000000000002</c:v>
                </c:pt>
                <c:pt idx="104">
                  <c:v>2.3523000000000001</c:v>
                </c:pt>
                <c:pt idx="105">
                  <c:v>1.9950000000000001</c:v>
                </c:pt>
                <c:pt idx="106">
                  <c:v>2.0951</c:v>
                </c:pt>
                <c:pt idx="107">
                  <c:v>2.6545000000000001</c:v>
                </c:pt>
                <c:pt idx="108">
                  <c:v>3.1930000000000001</c:v>
                </c:pt>
                <c:pt idx="109">
                  <c:v>1.6913</c:v>
                </c:pt>
                <c:pt idx="110">
                  <c:v>3.8671000000000002</c:v>
                </c:pt>
                <c:pt idx="111">
                  <c:v>2.6425000000000001</c:v>
                </c:pt>
                <c:pt idx="112">
                  <c:v>1.7987</c:v>
                </c:pt>
                <c:pt idx="113">
                  <c:v>2.4499</c:v>
                </c:pt>
                <c:pt idx="114">
                  <c:v>2.2972999999999999</c:v>
                </c:pt>
                <c:pt idx="115">
                  <c:v>2.2191000000000001</c:v>
                </c:pt>
                <c:pt idx="116">
                  <c:v>3.3224999999999998</c:v>
                </c:pt>
                <c:pt idx="117">
                  <c:v>3.2458</c:v>
                </c:pt>
                <c:pt idx="118">
                  <c:v>2.9140000000000001</c:v>
                </c:pt>
                <c:pt idx="119">
                  <c:v>2.633</c:v>
                </c:pt>
                <c:pt idx="120">
                  <c:v>3.2587999999999999</c:v>
                </c:pt>
                <c:pt idx="121">
                  <c:v>2.137</c:v>
                </c:pt>
                <c:pt idx="122">
                  <c:v>2.4900000000000002</c:v>
                </c:pt>
                <c:pt idx="123">
                  <c:v>2.4738000000000002</c:v>
                </c:pt>
                <c:pt idx="124">
                  <c:v>2.4411</c:v>
                </c:pt>
                <c:pt idx="125">
                  <c:v>3.4083000000000001</c:v>
                </c:pt>
                <c:pt idx="126">
                  <c:v>1.3301000000000001</c:v>
                </c:pt>
                <c:pt idx="127">
                  <c:v>2.6078000000000001</c:v>
                </c:pt>
                <c:pt idx="128">
                  <c:v>3.4378000000000002</c:v>
                </c:pt>
                <c:pt idx="129">
                  <c:v>2.4331999999999998</c:v>
                </c:pt>
                <c:pt idx="130">
                  <c:v>2.8706999999999998</c:v>
                </c:pt>
                <c:pt idx="131">
                  <c:v>2.0122</c:v>
                </c:pt>
                <c:pt idx="132">
                  <c:v>2.3407</c:v>
                </c:pt>
                <c:pt idx="133">
                  <c:v>2.2820999999999998</c:v>
                </c:pt>
                <c:pt idx="134">
                  <c:v>2.6301000000000001</c:v>
                </c:pt>
                <c:pt idx="135">
                  <c:v>2.7993000000000001</c:v>
                </c:pt>
                <c:pt idx="136">
                  <c:v>3.2038000000000002</c:v>
                </c:pt>
                <c:pt idx="137">
                  <c:v>2.2743000000000002</c:v>
                </c:pt>
                <c:pt idx="138">
                  <c:v>2.3302999999999998</c:v>
                </c:pt>
                <c:pt idx="139">
                  <c:v>2.2761999999999998</c:v>
                </c:pt>
                <c:pt idx="140">
                  <c:v>2.2709000000000001</c:v>
                </c:pt>
                <c:pt idx="141">
                  <c:v>2.6042999999999998</c:v>
                </c:pt>
                <c:pt idx="142">
                  <c:v>0.98640000000000005</c:v>
                </c:pt>
                <c:pt idx="143">
                  <c:v>2.0884999999999998</c:v>
                </c:pt>
                <c:pt idx="144">
                  <c:v>2.3195000000000001</c:v>
                </c:pt>
                <c:pt idx="145">
                  <c:v>2.2570999999999999</c:v>
                </c:pt>
                <c:pt idx="146">
                  <c:v>3.1833999999999998</c:v>
                </c:pt>
                <c:pt idx="147">
                  <c:v>2.5335999999999999</c:v>
                </c:pt>
                <c:pt idx="148">
                  <c:v>3.3246000000000002</c:v>
                </c:pt>
                <c:pt idx="149">
                  <c:v>3.1690999999999998</c:v>
                </c:pt>
                <c:pt idx="150">
                  <c:v>3.7526000000000002</c:v>
                </c:pt>
                <c:pt idx="151">
                  <c:v>2.2801</c:v>
                </c:pt>
                <c:pt idx="152">
                  <c:v>2.7502</c:v>
                </c:pt>
                <c:pt idx="153">
                  <c:v>2.4744000000000002</c:v>
                </c:pt>
                <c:pt idx="154">
                  <c:v>2.8687</c:v>
                </c:pt>
                <c:pt idx="155">
                  <c:v>1.8545</c:v>
                </c:pt>
                <c:pt idx="156">
                  <c:v>3.1873</c:v>
                </c:pt>
                <c:pt idx="157">
                  <c:v>0.96450000000000002</c:v>
                </c:pt>
                <c:pt idx="158">
                  <c:v>2.3153000000000001</c:v>
                </c:pt>
                <c:pt idx="159">
                  <c:v>3.6951999999999998</c:v>
                </c:pt>
                <c:pt idx="160">
                  <c:v>2.0030999999999999</c:v>
                </c:pt>
                <c:pt idx="161">
                  <c:v>3.0634999999999999</c:v>
                </c:pt>
                <c:pt idx="162">
                  <c:v>1.8293999999999999</c:v>
                </c:pt>
                <c:pt idx="163">
                  <c:v>2.7797000000000001</c:v>
                </c:pt>
                <c:pt idx="164">
                  <c:v>2.2522000000000002</c:v>
                </c:pt>
                <c:pt idx="165">
                  <c:v>2.492</c:v>
                </c:pt>
                <c:pt idx="166">
                  <c:v>2.2202000000000002</c:v>
                </c:pt>
                <c:pt idx="167">
                  <c:v>1.9883999999999999</c:v>
                </c:pt>
                <c:pt idx="168">
                  <c:v>3.2023000000000001</c:v>
                </c:pt>
                <c:pt idx="169">
                  <c:v>2.1482000000000001</c:v>
                </c:pt>
                <c:pt idx="170">
                  <c:v>2.3778000000000001</c:v>
                </c:pt>
                <c:pt idx="171">
                  <c:v>2.4874000000000001</c:v>
                </c:pt>
                <c:pt idx="172">
                  <c:v>1.8246</c:v>
                </c:pt>
                <c:pt idx="173">
                  <c:v>2.7953000000000001</c:v>
                </c:pt>
                <c:pt idx="174">
                  <c:v>2.1909999999999998</c:v>
                </c:pt>
                <c:pt idx="175">
                  <c:v>2.4369999999999998</c:v>
                </c:pt>
                <c:pt idx="176">
                  <c:v>2.7383000000000002</c:v>
                </c:pt>
                <c:pt idx="177">
                  <c:v>2.2725</c:v>
                </c:pt>
                <c:pt idx="178">
                  <c:v>3.6977000000000002</c:v>
                </c:pt>
                <c:pt idx="179">
                  <c:v>2.6762999999999999</c:v>
                </c:pt>
                <c:pt idx="180">
                  <c:v>2.8656000000000001</c:v>
                </c:pt>
                <c:pt idx="181">
                  <c:v>2.4792000000000001</c:v>
                </c:pt>
                <c:pt idx="182">
                  <c:v>1.9873000000000001</c:v>
                </c:pt>
                <c:pt idx="183">
                  <c:v>2.2338</c:v>
                </c:pt>
                <c:pt idx="184">
                  <c:v>3.1267999999999998</c:v>
                </c:pt>
                <c:pt idx="185">
                  <c:v>2.1459000000000001</c:v>
                </c:pt>
                <c:pt idx="186">
                  <c:v>2.6985000000000001</c:v>
                </c:pt>
                <c:pt idx="187">
                  <c:v>2.137</c:v>
                </c:pt>
                <c:pt idx="188">
                  <c:v>2.3788999999999998</c:v>
                </c:pt>
                <c:pt idx="189">
                  <c:v>2.2241</c:v>
                </c:pt>
                <c:pt idx="190">
                  <c:v>3.1879</c:v>
                </c:pt>
                <c:pt idx="191">
                  <c:v>2.3209</c:v>
                </c:pt>
                <c:pt idx="192">
                  <c:v>2.2033999999999998</c:v>
                </c:pt>
                <c:pt idx="193">
                  <c:v>2.7898000000000001</c:v>
                </c:pt>
                <c:pt idx="194">
                  <c:v>2.1415999999999999</c:v>
                </c:pt>
                <c:pt idx="195">
                  <c:v>2.1800000000000002</c:v>
                </c:pt>
                <c:pt idx="196">
                  <c:v>1.6691</c:v>
                </c:pt>
                <c:pt idx="197">
                  <c:v>2.2490000000000001</c:v>
                </c:pt>
                <c:pt idx="198">
                  <c:v>2.5924</c:v>
                </c:pt>
                <c:pt idx="199">
                  <c:v>2.7778999999999998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A6F-DF4C-956D-59F48F45D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1785648"/>
        <c:axId val="711787376"/>
      </c:lineChart>
      <c:catAx>
        <c:axId val="71178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711787376"/>
        <c:crosses val="autoZero"/>
        <c:auto val="1"/>
        <c:lblAlgn val="ctr"/>
        <c:lblOffset val="100"/>
        <c:noMultiLvlLbl val="0"/>
      </c:catAx>
      <c:valAx>
        <c:axId val="71178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71178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93731-A6D0-C144-9FB3-014271971BBD}" type="datetimeFigureOut">
              <a:rPr lang="en-VN" smtClean="0"/>
              <a:t>7/1/23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5CD75-07A4-5246-90C0-79E574198FB1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1561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5018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662209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29584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07102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9440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21961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16785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09917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463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55103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80229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05259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22208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76102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97561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53175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69135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91184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2175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0555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694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726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CD75-07A4-5246-90C0-79E574198FB1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08853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00800" y="1638300"/>
            <a:ext cx="5050824" cy="3641646"/>
            <a:chOff x="0" y="0"/>
            <a:chExt cx="6734432" cy="485552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rcRect t="25966" b="25966"/>
            <a:stretch>
              <a:fillRect/>
            </a:stretch>
          </p:blipFill>
          <p:spPr>
            <a:xfrm>
              <a:off x="0" y="0"/>
              <a:ext cx="6734432" cy="4855528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457200" y="5905500"/>
            <a:ext cx="17373600" cy="2419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29"/>
              </a:lnSpc>
            </a:pPr>
            <a:r>
              <a:rPr lang="en-US" sz="6878" spc="1375" dirty="0" err="1">
                <a:solidFill>
                  <a:srgbClr val="504C44"/>
                </a:solidFill>
                <a:latin typeface="Baskerville Display PT"/>
              </a:rPr>
              <a:t>LoRA</a:t>
            </a:r>
            <a:r>
              <a:rPr lang="en-US" sz="6878" spc="1375" dirty="0">
                <a:solidFill>
                  <a:srgbClr val="504C44"/>
                </a:solidFill>
                <a:latin typeface="Baskerville Display PT"/>
              </a:rPr>
              <a:t>: Low-Rank Adaptation of Large Language Models 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66C3C-D1F1-DC4C-5503-5DA9F89DD3BB}"/>
              </a:ext>
            </a:extLst>
          </p:cNvPr>
          <p:cNvSpPr txBox="1"/>
          <p:nvPr/>
        </p:nvSpPr>
        <p:spPr>
          <a:xfrm>
            <a:off x="10744200" y="9334500"/>
            <a:ext cx="6593314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 dirty="0">
                <a:solidFill>
                  <a:srgbClr val="504C44"/>
                </a:solidFill>
                <a:latin typeface="Inter"/>
              </a:rPr>
              <a:t>2023.06.09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D3E99-3F49-65A5-5FAA-9173325F1BE8}"/>
              </a:ext>
            </a:extLst>
          </p:cNvPr>
          <p:cNvSpPr txBox="1"/>
          <p:nvPr/>
        </p:nvSpPr>
        <p:spPr>
          <a:xfrm>
            <a:off x="5629555" y="8626264"/>
            <a:ext cx="6593314" cy="388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 dirty="0">
                <a:solidFill>
                  <a:srgbClr val="504C44"/>
                </a:solidFill>
                <a:latin typeface="Inter"/>
              </a:rPr>
              <a:t>NGUYEN BUI NGOC HAN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To finetune GPT-3 model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pic>
        <p:nvPicPr>
          <p:cNvPr id="3074" name="Picture 2" descr="Chip, cpu, gpu, hardware, processor icon - Download on Iconfinder">
            <a:extLst>
              <a:ext uri="{FF2B5EF4-FFF2-40B4-BE49-F238E27FC236}">
                <a16:creationId xmlns:a16="http://schemas.microsoft.com/office/drawing/2014/main" id="{786DA427-2DDC-2241-4709-EB489956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72117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- Free technology icons">
            <a:extLst>
              <a:ext uri="{FF2B5EF4-FFF2-40B4-BE49-F238E27FC236}">
                <a16:creationId xmlns:a16="http://schemas.microsoft.com/office/drawing/2014/main" id="{84FA9A3B-F48E-884D-FD91-36AB2C7F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851969"/>
            <a:ext cx="2625679" cy="26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AB202483-D1FA-55C0-4435-8CC6A04D22BF}"/>
              </a:ext>
            </a:extLst>
          </p:cNvPr>
          <p:cNvSpPr txBox="1"/>
          <p:nvPr/>
        </p:nvSpPr>
        <p:spPr>
          <a:xfrm>
            <a:off x="1524000" y="6360024"/>
            <a:ext cx="7162800" cy="65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Minimum </a:t>
            </a:r>
            <a:r>
              <a:rPr lang="en-US" sz="3200" strike="sngStrike" dirty="0">
                <a:solidFill>
                  <a:srgbClr val="504C44"/>
                </a:solidFill>
                <a:latin typeface="Avenir Next LT Pro" panose="020B0504020202020204" pitchFamily="34" charset="0"/>
              </a:rPr>
              <a:t>96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 24 NVIDIA V100 32GB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EC9AABFD-7296-3F72-E88F-2B11CE0B03AD}"/>
              </a:ext>
            </a:extLst>
          </p:cNvPr>
          <p:cNvSpPr txBox="1"/>
          <p:nvPr/>
        </p:nvSpPr>
        <p:spPr>
          <a:xfrm>
            <a:off x="8048046" y="6383007"/>
            <a:ext cx="7162800" cy="65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	</a:t>
            </a:r>
            <a:r>
              <a:rPr lang="en-US" sz="3200" strike="sngStrike" dirty="0">
                <a:solidFill>
                  <a:srgbClr val="504C44"/>
                </a:solidFill>
                <a:latin typeface="Avenir Next LT Pro" panose="020B0504020202020204" pitchFamily="34" charset="0"/>
              </a:rPr>
              <a:t>1TB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 200MB per checkpoint</a:t>
            </a:r>
          </a:p>
        </p:txBody>
      </p:sp>
    </p:spTree>
    <p:extLst>
      <p:ext uri="{BB962C8B-B14F-4D97-AF65-F5344CB8AC3E}">
        <p14:creationId xmlns:p14="http://schemas.microsoft.com/office/powerpoint/2010/main" val="2355878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Performance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2E492-050D-BC0F-F574-00C200AA6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57500"/>
            <a:ext cx="12903137" cy="64757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2B549C-70D5-42C9-46BF-CC7B213CE515}"/>
              </a:ext>
            </a:extLst>
          </p:cNvPr>
          <p:cNvSpPr/>
          <p:nvPr/>
        </p:nvSpPr>
        <p:spPr>
          <a:xfrm>
            <a:off x="14249400" y="5294632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2F384-452D-7E70-A2D9-FAB539781D60}"/>
              </a:ext>
            </a:extLst>
          </p:cNvPr>
          <p:cNvSpPr/>
          <p:nvPr/>
        </p:nvSpPr>
        <p:spPr>
          <a:xfrm>
            <a:off x="14249400" y="6095365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4B565-C0E0-1BCA-7A69-0BA992065455}"/>
              </a:ext>
            </a:extLst>
          </p:cNvPr>
          <p:cNvSpPr/>
          <p:nvPr/>
        </p:nvSpPr>
        <p:spPr>
          <a:xfrm>
            <a:off x="14249400" y="7999519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8591F2-518D-CEBC-1CA7-E5A18AF9A1FC}"/>
              </a:ext>
            </a:extLst>
          </p:cNvPr>
          <p:cNvSpPr/>
          <p:nvPr/>
        </p:nvSpPr>
        <p:spPr>
          <a:xfrm>
            <a:off x="14249400" y="8779726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92266F0B-9B0F-69DB-60B8-A0A641AAD442}"/>
              </a:ext>
            </a:extLst>
          </p:cNvPr>
          <p:cNvSpPr/>
          <p:nvPr/>
        </p:nvSpPr>
        <p:spPr>
          <a:xfrm>
            <a:off x="839816" y="1971782"/>
            <a:ext cx="4875184" cy="781265"/>
          </a:xfrm>
          <a:prstGeom prst="roundRect">
            <a:avLst/>
          </a:prstGeom>
          <a:solidFill>
            <a:srgbClr val="AFA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Adaption methods vs. </a:t>
            </a:r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LoRA</a:t>
            </a:r>
            <a:endParaRPr lang="en-KR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4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Performance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2E492-050D-BC0F-F574-00C200AA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0" y="3162300"/>
            <a:ext cx="10906494" cy="6475731"/>
          </a:xfrm>
          <a:prstGeom prst="rect">
            <a:avLst/>
          </a:prstGeom>
        </p:spPr>
      </p:pic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F3854E61-3AD0-4B09-BD83-00658A4D8EB4}"/>
              </a:ext>
            </a:extLst>
          </p:cNvPr>
          <p:cNvSpPr/>
          <p:nvPr/>
        </p:nvSpPr>
        <p:spPr>
          <a:xfrm>
            <a:off x="839816" y="1971782"/>
            <a:ext cx="2893983" cy="781265"/>
          </a:xfrm>
          <a:prstGeom prst="roundRect">
            <a:avLst/>
          </a:prstGeom>
          <a:solidFill>
            <a:srgbClr val="AFA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GPT-2</a:t>
            </a:r>
            <a:endParaRPr lang="en-KR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76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Performance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2E492-050D-BC0F-F574-00C200AA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4600" y="3009900"/>
            <a:ext cx="12903137" cy="6368759"/>
          </a:xfrm>
          <a:prstGeom prst="rect">
            <a:avLst/>
          </a:prstGeom>
        </p:spPr>
      </p:pic>
      <p:sp>
        <p:nvSpPr>
          <p:cNvPr id="2" name="Rounded Rectangle 14">
            <a:extLst>
              <a:ext uri="{FF2B5EF4-FFF2-40B4-BE49-F238E27FC236}">
                <a16:creationId xmlns:a16="http://schemas.microsoft.com/office/drawing/2014/main" id="{C9431469-685D-5AA3-7743-0DAE1DC376D0}"/>
              </a:ext>
            </a:extLst>
          </p:cNvPr>
          <p:cNvSpPr/>
          <p:nvPr/>
        </p:nvSpPr>
        <p:spPr>
          <a:xfrm>
            <a:off x="839816" y="1971782"/>
            <a:ext cx="2893983" cy="781265"/>
          </a:xfrm>
          <a:prstGeom prst="roundRect">
            <a:avLst/>
          </a:prstGeom>
          <a:solidFill>
            <a:srgbClr val="AFA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GPT-3</a:t>
            </a:r>
            <a:endParaRPr lang="en-KR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622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Performance versus # of parameters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B2E492-050D-BC0F-F574-00C200AA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8" y="2192539"/>
            <a:ext cx="17448226" cy="590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40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Training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C1C7785-05E6-FCDD-DCAA-8722816AA962}"/>
              </a:ext>
            </a:extLst>
          </p:cNvPr>
          <p:cNvSpPr txBox="1"/>
          <p:nvPr/>
        </p:nvSpPr>
        <p:spPr>
          <a:xfrm>
            <a:off x="831350" y="1915473"/>
            <a:ext cx="16364450" cy="65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Extensive experiments were conducted to evaluate the effectiveness of </a:t>
            </a:r>
            <a:r>
              <a:rPr lang="en-US" sz="3200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LoRA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.</a:t>
            </a:r>
          </a:p>
        </p:txBody>
      </p:sp>
      <p:pic>
        <p:nvPicPr>
          <p:cNvPr id="1026" name="Picture 2" descr="A Gentle Introduction to 8-bit Matrix Multiplication for transformers at  scale using transformers, accelerate and bitsandbytes">
            <a:extLst>
              <a:ext uri="{FF2B5EF4-FFF2-40B4-BE49-F238E27FC236}">
                <a16:creationId xmlns:a16="http://schemas.microsoft.com/office/drawing/2014/main" id="{E83F6CE0-51EF-9638-3BBA-190997724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50" y="2625056"/>
            <a:ext cx="10913519" cy="615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99DB3F-0BCD-1387-493A-686CBE333C12}"/>
              </a:ext>
            </a:extLst>
          </p:cNvPr>
          <p:cNvSpPr txBox="1"/>
          <p:nvPr/>
        </p:nvSpPr>
        <p:spPr>
          <a:xfrm>
            <a:off x="12344392" y="2675925"/>
            <a:ext cx="5486400" cy="6965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1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Bloomz</a:t>
            </a:r>
            <a:r>
              <a:rPr lang="en-US" sz="2000" b="1" dirty="0">
                <a:solidFill>
                  <a:srgbClr val="504C44"/>
                </a:solidFill>
                <a:latin typeface="Avenir Next LT Pro" panose="020B0504020202020204" pitchFamily="34" charset="0"/>
              </a:rPr>
              <a:t> – 1.1B parameters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504C44"/>
                </a:solidFill>
                <a:latin typeface="Avenir Next LT Pro" panose="020B0504020202020204" pitchFamily="34" charset="0"/>
              </a:rPr>
              <a:t>385,351,680 embedding parameters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504C44"/>
                </a:solidFill>
                <a:latin typeface="Avenir Next LT Pro" panose="020B0504020202020204" pitchFamily="34" charset="0"/>
              </a:rPr>
              <a:t>24 layers, 16 attention heads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504C44"/>
                </a:solidFill>
                <a:latin typeface="Avenir Next LT Pro" panose="020B0504020202020204" pitchFamily="34" charset="0"/>
              </a:rPr>
              <a:t>Hidden layers are 1536-dimensional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rgbClr val="504C44"/>
              </a:solidFill>
              <a:latin typeface="Avenir Next LT Pro" panose="020B05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504C44"/>
                </a:solidFill>
                <a:latin typeface="Avenir Next LT Pro" panose="020B0504020202020204" pitchFamily="34" charset="0"/>
              </a:rPr>
              <a:t>Direct Use: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504C44"/>
                </a:solidFill>
                <a:latin typeface="Avenir Next LT Pro" panose="020B0504020202020204" pitchFamily="34" charset="0"/>
              </a:rPr>
              <a:t>Text generation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504C44"/>
                </a:solidFill>
                <a:latin typeface="Avenir Next LT Pro" panose="020B0504020202020204" pitchFamily="34" charset="0"/>
              </a:rPr>
              <a:t>Exploring characteristics of language generated by a language model</a:t>
            </a:r>
          </a:p>
          <a:p>
            <a:pPr algn="just">
              <a:lnSpc>
                <a:spcPct val="150000"/>
              </a:lnSpc>
            </a:pPr>
            <a:endParaRPr lang="en-US" sz="2000" dirty="0">
              <a:solidFill>
                <a:srgbClr val="504C44"/>
              </a:solidFill>
              <a:latin typeface="Avenir Next LT Pro" panose="020B05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504C44"/>
                </a:solidFill>
                <a:latin typeface="Avenir Next LT Pro" panose="020B0504020202020204" pitchFamily="34" charset="0"/>
              </a:rPr>
              <a:t>Downstream use: </a:t>
            </a:r>
            <a:r>
              <a:rPr lang="en-US" sz="2000" dirty="0">
                <a:solidFill>
                  <a:srgbClr val="504C44"/>
                </a:solidFill>
                <a:latin typeface="Avenir Next LT Pro" panose="020B0504020202020204" pitchFamily="34" charset="0"/>
              </a:rPr>
              <a:t>Tasks that leverage language models includes: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504C44"/>
                </a:solidFill>
                <a:latin typeface="Avenir Next LT Pro" panose="020B0504020202020204" pitchFamily="34" charset="0"/>
              </a:rPr>
              <a:t>Information Extraction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504C44"/>
                </a:solidFill>
                <a:latin typeface="Avenir Next LT Pro" panose="020B0504020202020204" pitchFamily="34" charset="0"/>
              </a:rPr>
              <a:t>Question Answering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sz="2000" dirty="0">
                <a:solidFill>
                  <a:srgbClr val="504C44"/>
                </a:solidFill>
                <a:latin typeface="Avenir Next LT Pro" panose="020B0504020202020204" pitchFamily="34" charset="0"/>
              </a:rPr>
              <a:t>Summarization</a:t>
            </a:r>
          </a:p>
        </p:txBody>
      </p:sp>
    </p:spTree>
    <p:extLst>
      <p:ext uri="{BB962C8B-B14F-4D97-AF65-F5344CB8AC3E}">
        <p14:creationId xmlns:p14="http://schemas.microsoft.com/office/powerpoint/2010/main" val="244319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Training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C1C7785-05E6-FCDD-DCAA-8722816AA962}"/>
              </a:ext>
            </a:extLst>
          </p:cNvPr>
          <p:cNvSpPr txBox="1"/>
          <p:nvPr/>
        </p:nvSpPr>
        <p:spPr>
          <a:xfrm>
            <a:off x="831350" y="2034665"/>
            <a:ext cx="16364450" cy="65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Dataset used for training the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1B61B-489C-7B84-0973-B6B244926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50" y="3225857"/>
            <a:ext cx="9227228" cy="582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Training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C1C7785-05E6-FCDD-DCAA-8722816AA962}"/>
              </a:ext>
            </a:extLst>
          </p:cNvPr>
          <p:cNvSpPr txBox="1"/>
          <p:nvPr/>
        </p:nvSpPr>
        <p:spPr>
          <a:xfrm>
            <a:off x="609600" y="2247900"/>
            <a:ext cx="8991600" cy="6585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Dataset used for training the model (9.18 MB) --&gt; down to 10k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- </a:t>
            </a:r>
            <a:r>
              <a:rPr lang="en-US" sz="2400" dirty="0">
                <a:solidFill>
                  <a:srgbClr val="504C44"/>
                </a:solidFill>
                <a:highlight>
                  <a:srgbClr val="AFA9CF"/>
                </a:highlight>
                <a:latin typeface="Avenir Next LT Pro" panose="020B0504020202020204" pitchFamily="34" charset="0"/>
              </a:rPr>
              <a:t>Alpaca data contains 52k  instruction-following data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. This JSON file is a list of dictionaries, each dictionary contains the following fields: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4C44"/>
                </a:solidFill>
                <a:highlight>
                  <a:srgbClr val="F4DC9A"/>
                </a:highlight>
                <a:latin typeface="Avenir Next LT Pro" panose="020B0504020202020204" pitchFamily="34" charset="0"/>
              </a:rPr>
              <a:t>instruction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: str, describes the task the model should perform. Each of the 52K instructions is unique.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4C44"/>
                </a:solidFill>
                <a:highlight>
                  <a:srgbClr val="F4DC9A"/>
                </a:highlight>
                <a:latin typeface="Avenir Next LT Pro" panose="020B0504020202020204" pitchFamily="34" charset="0"/>
              </a:rPr>
              <a:t>input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: str, optional context or input for the task. For example, when the instruction is "Summarize the following article", the input is the article. Around 40% of the examples have an input.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4C44"/>
                </a:solidFill>
                <a:highlight>
                  <a:srgbClr val="F4DC9A"/>
                </a:highlight>
                <a:latin typeface="Avenir Next LT Pro" panose="020B0504020202020204" pitchFamily="34" charset="0"/>
              </a:rPr>
              <a:t>output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: str, the answer to the instruction as generated by text-davinci-003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E8F7B95-DE17-A349-A382-BC71293DC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292" y="2124230"/>
            <a:ext cx="8229592" cy="6038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3766DA-C5DB-B2BE-0B63-84AD0A26040C}"/>
              </a:ext>
            </a:extLst>
          </p:cNvPr>
          <p:cNvSpPr txBox="1"/>
          <p:nvPr/>
        </p:nvSpPr>
        <p:spPr>
          <a:xfrm>
            <a:off x="8920884" y="959428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KR" i="1" dirty="0">
                <a:solidFill>
                  <a:srgbClr val="00B0F0"/>
                </a:solidFill>
                <a:latin typeface=""/>
              </a:rPr>
              <a:t>https://github.com/tatsu-lab/stanford_alpaca#data-release</a:t>
            </a:r>
          </a:p>
        </p:txBody>
      </p:sp>
    </p:spTree>
    <p:extLst>
      <p:ext uri="{BB962C8B-B14F-4D97-AF65-F5344CB8AC3E}">
        <p14:creationId xmlns:p14="http://schemas.microsoft.com/office/powerpoint/2010/main" val="3242017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Training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C1C7785-05E6-FCDD-DCAA-8722816AA962}"/>
              </a:ext>
            </a:extLst>
          </p:cNvPr>
          <p:cNvSpPr txBox="1"/>
          <p:nvPr/>
        </p:nvSpPr>
        <p:spPr>
          <a:xfrm>
            <a:off x="856750" y="2247900"/>
            <a:ext cx="8439650" cy="5477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Dataset used for training the model: (20.5 KB)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- </a:t>
            </a:r>
            <a:r>
              <a:rPr lang="en-US" sz="2400" dirty="0">
                <a:solidFill>
                  <a:srgbClr val="504C44"/>
                </a:solidFill>
                <a:highlight>
                  <a:srgbClr val="AFA9CF"/>
                </a:highlight>
                <a:latin typeface="Avenir Next LT Pro" panose="020B0504020202020204" pitchFamily="34" charset="0"/>
              </a:rPr>
              <a:t>E-commerce dataset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. This JSON file is a list of dictionaries, each dictionary contains the following fields: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4C44"/>
                </a:solidFill>
                <a:highlight>
                  <a:srgbClr val="F4DC9A"/>
                </a:highlight>
                <a:latin typeface="Avenir Next LT Pro" panose="020B0504020202020204" pitchFamily="34" charset="0"/>
              </a:rPr>
              <a:t>question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: str, A text string containing a question.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4C44"/>
                </a:solidFill>
                <a:highlight>
                  <a:srgbClr val="F4DC9A"/>
                </a:highlight>
                <a:latin typeface="Avenir Next LT Pro" panose="020B0504020202020204" pitchFamily="34" charset="0"/>
              </a:rPr>
              <a:t>answer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: str, </a:t>
            </a:r>
            <a:r>
              <a:rPr lang="en-US" sz="2400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ontaining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 the answer to the corresponding question.</a:t>
            </a:r>
          </a:p>
          <a:p>
            <a:pPr algn="just">
              <a:lnSpc>
                <a:spcPct val="150000"/>
              </a:lnSpc>
            </a:pPr>
            <a:r>
              <a:rPr lang="en-US" sz="2400" i="1" dirty="0">
                <a:solidFill>
                  <a:srgbClr val="504C44"/>
                </a:solidFill>
                <a:latin typeface="Avenir Next LT Pro" panose="020B0504020202020204" pitchFamily="34" charset="0"/>
              </a:rPr>
              <a:t>The questions and answers in this dataset relate to common topics in e-commerce, such as how to create an account, payment methods, order tracking, return policies, and order cancellations. and shipping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8F7B95-DE17-A349-A382-BC71293DC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67108" y="2621238"/>
            <a:ext cx="8463684" cy="5044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4AB19F-0840-3BE7-2C2A-5260A9D1FB53}"/>
              </a:ext>
            </a:extLst>
          </p:cNvPr>
          <p:cNvSpPr txBox="1"/>
          <p:nvPr/>
        </p:nvSpPr>
        <p:spPr>
          <a:xfrm>
            <a:off x="5105400" y="9594283"/>
            <a:ext cx="129594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solidFill>
                  <a:srgbClr val="00B0F0"/>
                </a:solidFill>
                <a:latin typeface=""/>
              </a:rPr>
              <a:t>https://</a:t>
            </a:r>
            <a:r>
              <a:rPr lang="en-US" i="1" dirty="0" err="1">
                <a:solidFill>
                  <a:srgbClr val="00B0F0"/>
                </a:solidFill>
                <a:latin typeface=""/>
              </a:rPr>
              <a:t>www.kaggle.com</a:t>
            </a:r>
            <a:r>
              <a:rPr lang="en-US" i="1" dirty="0">
                <a:solidFill>
                  <a:srgbClr val="00B0F0"/>
                </a:solidFill>
                <a:latin typeface=""/>
              </a:rPr>
              <a:t>/code/</a:t>
            </a:r>
            <a:r>
              <a:rPr lang="en-US" i="1" dirty="0" err="1">
                <a:solidFill>
                  <a:srgbClr val="00B0F0"/>
                </a:solidFill>
                <a:latin typeface=""/>
              </a:rPr>
              <a:t>saadmakhdoom</a:t>
            </a:r>
            <a:r>
              <a:rPr lang="en-US" i="1" dirty="0">
                <a:solidFill>
                  <a:srgbClr val="00B0F0"/>
                </a:solidFill>
                <a:latin typeface=""/>
              </a:rPr>
              <a:t>/ecommerce-</a:t>
            </a:r>
            <a:r>
              <a:rPr lang="en-US" i="1" dirty="0" err="1">
                <a:solidFill>
                  <a:srgbClr val="00B0F0"/>
                </a:solidFill>
                <a:latin typeface=""/>
              </a:rPr>
              <a:t>faq</a:t>
            </a:r>
            <a:r>
              <a:rPr lang="en-US" i="1" dirty="0">
                <a:solidFill>
                  <a:srgbClr val="00B0F0"/>
                </a:solidFill>
                <a:latin typeface=""/>
              </a:rPr>
              <a:t>-chatbot/</a:t>
            </a:r>
            <a:r>
              <a:rPr lang="en-US" i="1" dirty="0" err="1">
                <a:solidFill>
                  <a:srgbClr val="00B0F0"/>
                </a:solidFill>
                <a:latin typeface=""/>
              </a:rPr>
              <a:t>input?fbclid</a:t>
            </a:r>
            <a:r>
              <a:rPr lang="en-US" i="1" dirty="0">
                <a:solidFill>
                  <a:srgbClr val="00B0F0"/>
                </a:solidFill>
                <a:latin typeface=""/>
              </a:rPr>
              <a:t>=IwAR1mlds8uqPYzp-kiXuTIGlfnoJhkmH4qkMe92mD7FBGenK62nnUfjH2ras</a:t>
            </a:r>
          </a:p>
          <a:p>
            <a:pPr algn="r"/>
            <a:endParaRPr lang="en-US" i="1" dirty="0">
              <a:solidFill>
                <a:srgbClr val="00B0F0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10222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Training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A80F9118-2403-BC2D-C6B7-A012D15ADC9A}"/>
              </a:ext>
            </a:extLst>
          </p:cNvPr>
          <p:cNvSpPr/>
          <p:nvPr/>
        </p:nvSpPr>
        <p:spPr>
          <a:xfrm>
            <a:off x="839816" y="1971782"/>
            <a:ext cx="2893983" cy="781265"/>
          </a:xfrm>
          <a:prstGeom prst="roundRect">
            <a:avLst/>
          </a:prstGeom>
          <a:solidFill>
            <a:srgbClr val="AFA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Avenir Next" panose="020B0503020202020204" pitchFamily="34" charset="0"/>
              </a:rPr>
              <a:t>LoRA</a:t>
            </a:r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 config</a:t>
            </a:r>
            <a:endParaRPr lang="en-KR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8904F514-F516-EE8E-E6FA-E8F1B852F69E}"/>
              </a:ext>
            </a:extLst>
          </p:cNvPr>
          <p:cNvSpPr txBox="1"/>
          <p:nvPr/>
        </p:nvSpPr>
        <p:spPr>
          <a:xfrm>
            <a:off x="839817" y="2835765"/>
            <a:ext cx="8439650" cy="1599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r = 8: attention heads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Lora_alpha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 = 16: alpha scaling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lora_dropout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 = 0.05</a:t>
            </a: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0D93631A-C15D-AC3D-E9B3-A05008EBF053}"/>
              </a:ext>
            </a:extLst>
          </p:cNvPr>
          <p:cNvSpPr/>
          <p:nvPr/>
        </p:nvSpPr>
        <p:spPr>
          <a:xfrm>
            <a:off x="6307666" y="1971782"/>
            <a:ext cx="3293533" cy="781265"/>
          </a:xfrm>
          <a:prstGeom prst="roundRect">
            <a:avLst/>
          </a:prstGeom>
          <a:solidFill>
            <a:srgbClr val="AFA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venir Next" panose="020B0503020202020204" pitchFamily="34" charset="0"/>
              </a:rPr>
              <a:t>Training config</a:t>
            </a:r>
            <a:endParaRPr lang="en-KR" sz="2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1BF1FAC6-7E20-F4AA-AF19-371C07DF8803}"/>
              </a:ext>
            </a:extLst>
          </p:cNvPr>
          <p:cNvSpPr txBox="1"/>
          <p:nvPr/>
        </p:nvSpPr>
        <p:spPr>
          <a:xfrm>
            <a:off x="6307667" y="2823065"/>
            <a:ext cx="8439650" cy="2707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batch_size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 = 2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warmup_steps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=100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max_steps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=150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learning_rate</a:t>
            </a: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=2e-4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04C44"/>
                </a:solidFill>
                <a:latin typeface="Avenir Next LT Pro" panose="020B0504020202020204" pitchFamily="34" charset="0"/>
              </a:rPr>
              <a:t>fp16=True</a:t>
            </a:r>
          </a:p>
        </p:txBody>
      </p:sp>
    </p:spTree>
    <p:extLst>
      <p:ext uri="{BB962C8B-B14F-4D97-AF65-F5344CB8AC3E}">
        <p14:creationId xmlns:p14="http://schemas.microsoft.com/office/powerpoint/2010/main" val="225987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1" y="4466967"/>
            <a:ext cx="5827114" cy="36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Inter"/>
              </a:rPr>
              <a:t>Experimental Research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70283" y="4111472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 dirty="0">
                <a:solidFill>
                  <a:srgbClr val="504C44">
                    <a:alpha val="19608"/>
                  </a:srgbClr>
                </a:solidFill>
                <a:latin typeface="Inter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43400" y="1714500"/>
            <a:ext cx="924401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vi-VN" sz="3999" spc="799" dirty="0">
                <a:solidFill>
                  <a:srgbClr val="504C44"/>
                </a:solidFill>
                <a:latin typeface="Baskerville Display PT"/>
              </a:rPr>
              <a:t>TABLE OF CONTENTS</a:t>
            </a:r>
            <a:endParaRPr lang="en-US" sz="3999" spc="799" dirty="0">
              <a:solidFill>
                <a:srgbClr val="504C44"/>
              </a:solidFill>
              <a:latin typeface="Baskerville Display PT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845302B-4C56-E44E-04B8-D64E6D669FC1}"/>
              </a:ext>
            </a:extLst>
          </p:cNvPr>
          <p:cNvSpPr txBox="1"/>
          <p:nvPr/>
        </p:nvSpPr>
        <p:spPr>
          <a:xfrm>
            <a:off x="3048001" y="3257034"/>
            <a:ext cx="5827114" cy="36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3200" dirty="0">
                <a:solidFill>
                  <a:srgbClr val="504C44"/>
                </a:solidFill>
                <a:latin typeface="Inter"/>
              </a:rPr>
              <a:t>Low-rank Adaption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FD062EC-F919-97CB-844A-B8A348DF82C1}"/>
              </a:ext>
            </a:extLst>
          </p:cNvPr>
          <p:cNvSpPr txBox="1"/>
          <p:nvPr/>
        </p:nvSpPr>
        <p:spPr>
          <a:xfrm>
            <a:off x="1570283" y="2901539"/>
            <a:ext cx="1135110" cy="92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 dirty="0">
                <a:solidFill>
                  <a:srgbClr val="504C44">
                    <a:alpha val="19608"/>
                  </a:srgbClr>
                </a:solidFill>
                <a:latin typeface="Inter"/>
              </a:rPr>
              <a:t>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Evaluation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D524DBD-06EF-0099-38F3-4713845CCB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362827"/>
              </p:ext>
            </p:extLst>
          </p:nvPr>
        </p:nvGraphicFramePr>
        <p:xfrm>
          <a:off x="4360332" y="1707784"/>
          <a:ext cx="9965267" cy="7398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2">
            <a:extLst>
              <a:ext uri="{FF2B5EF4-FFF2-40B4-BE49-F238E27FC236}">
                <a16:creationId xmlns:a16="http://schemas.microsoft.com/office/drawing/2014/main" id="{51C148D0-AD1C-B38B-0AE6-D112AF7EB6BD}"/>
              </a:ext>
            </a:extLst>
          </p:cNvPr>
          <p:cNvSpPr txBox="1"/>
          <p:nvPr/>
        </p:nvSpPr>
        <p:spPr>
          <a:xfrm>
            <a:off x="5198533" y="9433898"/>
            <a:ext cx="7162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E-Commerce (</a:t>
            </a:r>
            <a:r>
              <a:rPr lang="en-US" sz="3200" b="0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en</a:t>
            </a:r>
            <a:r>
              <a:rPr lang="en-US" sz="3200" b="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2010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Evaluation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51C148D0-AD1C-B38B-0AE6-D112AF7EB6BD}"/>
              </a:ext>
            </a:extLst>
          </p:cNvPr>
          <p:cNvSpPr txBox="1"/>
          <p:nvPr/>
        </p:nvSpPr>
        <p:spPr>
          <a:xfrm>
            <a:off x="5638796" y="9433898"/>
            <a:ext cx="7162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E-Commerce (vi)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B143183-1736-97AB-3F0A-D4B7B62C12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8301123"/>
              </p:ext>
            </p:extLst>
          </p:nvPr>
        </p:nvGraphicFramePr>
        <p:xfrm>
          <a:off x="4408487" y="1707784"/>
          <a:ext cx="9688513" cy="7550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18240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Evaluation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51C148D0-AD1C-B38B-0AE6-D112AF7EB6BD}"/>
              </a:ext>
            </a:extLst>
          </p:cNvPr>
          <p:cNvSpPr txBox="1"/>
          <p:nvPr/>
        </p:nvSpPr>
        <p:spPr>
          <a:xfrm>
            <a:off x="5638796" y="9433898"/>
            <a:ext cx="716280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200" b="0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Alpaca-10k (vi)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C93AE1-54B0-8CC5-C03A-6A2BC63140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897031"/>
              </p:ext>
            </p:extLst>
          </p:nvPr>
        </p:nvGraphicFramePr>
        <p:xfrm>
          <a:off x="4102100" y="1695450"/>
          <a:ext cx="10798096" cy="756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68793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Evaluation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7BED9D5-CC5C-33D5-9606-2ABF3CED223B}"/>
              </a:ext>
            </a:extLst>
          </p:cNvPr>
          <p:cNvGraphicFramePr>
            <a:graphicFrameLocks noGrp="1"/>
          </p:cNvGraphicFramePr>
          <p:nvPr/>
        </p:nvGraphicFramePr>
        <p:xfrm>
          <a:off x="3962400" y="2594914"/>
          <a:ext cx="10687050" cy="6205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4037">
                  <a:extLst>
                    <a:ext uri="{9D8B030D-6E8A-4147-A177-3AD203B41FA5}">
                      <a16:colId xmlns:a16="http://schemas.microsoft.com/office/drawing/2014/main" val="223297002"/>
                    </a:ext>
                  </a:extLst>
                </a:gridCol>
                <a:gridCol w="3180663">
                  <a:extLst>
                    <a:ext uri="{9D8B030D-6E8A-4147-A177-3AD203B41FA5}">
                      <a16:colId xmlns:a16="http://schemas.microsoft.com/office/drawing/2014/main" val="254489135"/>
                    </a:ext>
                  </a:extLst>
                </a:gridCol>
                <a:gridCol w="3562350">
                  <a:extLst>
                    <a:ext uri="{9D8B030D-6E8A-4147-A177-3AD203B41FA5}">
                      <a16:colId xmlns:a16="http://schemas.microsoft.com/office/drawing/2014/main" val="3566791329"/>
                    </a:ext>
                  </a:extLst>
                </a:gridCol>
              </a:tblGrid>
              <a:tr h="155136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Dataset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Perplexity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BLEU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025707"/>
                  </a:ext>
                </a:extLst>
              </a:tr>
              <a:tr h="155136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E-Commerce (</a:t>
                      </a:r>
                      <a:r>
                        <a:rPr lang="en-US" sz="3200" b="0" dirty="0" err="1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en</a:t>
                      </a:r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562468"/>
                  </a:ext>
                </a:extLst>
              </a:tr>
              <a:tr h="155136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E-Commerce (vi)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666063"/>
                  </a:ext>
                </a:extLst>
              </a:tr>
              <a:tr h="155136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Alpaca-10k (vi)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333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405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9144000" y="3292518"/>
            <a:ext cx="4764688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THANK YOU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573295" y="2956897"/>
            <a:ext cx="4512422" cy="4373206"/>
            <a:chOff x="0" y="0"/>
            <a:chExt cx="6016563" cy="5830941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35390"/>
            <a:stretch>
              <a:fillRect/>
            </a:stretch>
          </p:blipFill>
          <p:spPr>
            <a:xfrm>
              <a:off x="0" y="0"/>
              <a:ext cx="6016563" cy="5830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Model Summary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DD7AB0-D3C4-A495-BC98-1BB7E2919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3" y="2781300"/>
            <a:ext cx="9396383" cy="540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>
            <a:extLst>
              <a:ext uri="{FF2B5EF4-FFF2-40B4-BE49-F238E27FC236}">
                <a16:creationId xmlns:a16="http://schemas.microsoft.com/office/drawing/2014/main" id="{BDD08C27-2476-4D52-AEDA-8946AE9AD8F6}"/>
              </a:ext>
            </a:extLst>
          </p:cNvPr>
          <p:cNvSpPr txBox="1"/>
          <p:nvPr/>
        </p:nvSpPr>
        <p:spPr>
          <a:xfrm>
            <a:off x="10820400" y="1257300"/>
            <a:ext cx="6788658" cy="8042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LoRA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 (Low-Rank Adaptation) is a novel framework that addresses the challenges of language models. It leverages </a:t>
            </a:r>
            <a:r>
              <a:rPr lang="en-US" sz="3200" b="1" dirty="0">
                <a:solidFill>
                  <a:srgbClr val="504C44"/>
                </a:solidFill>
                <a:latin typeface="Avenir Next LT Pro" panose="020B0504020202020204" pitchFamily="34" charset="0"/>
              </a:rPr>
              <a:t>low-rank matrix factorization 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techniques to adapt the parameters of language models. By incorporating </a:t>
            </a:r>
            <a:r>
              <a:rPr lang="en-US" sz="3200" b="1" dirty="0">
                <a:solidFill>
                  <a:srgbClr val="504C44"/>
                </a:solidFill>
                <a:latin typeface="Avenir Next LT Pro" panose="020B0504020202020204" pitchFamily="34" charset="0"/>
              </a:rPr>
              <a:t>task-specific information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, </a:t>
            </a:r>
            <a:r>
              <a:rPr lang="en-US" sz="3200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LoRA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 enhances the model's ability to capture domain-specific knowledge and improves overall performance.</a:t>
            </a:r>
          </a:p>
        </p:txBody>
      </p:sp>
    </p:spTree>
    <p:extLst>
      <p:ext uri="{BB962C8B-B14F-4D97-AF65-F5344CB8AC3E}">
        <p14:creationId xmlns:p14="http://schemas.microsoft.com/office/powerpoint/2010/main" val="185231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Benefit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DD08C27-2476-4D52-AEDA-8946AE9AD8F6}"/>
              </a:ext>
            </a:extLst>
          </p:cNvPr>
          <p:cNvSpPr txBox="1"/>
          <p:nvPr/>
        </p:nvSpPr>
        <p:spPr>
          <a:xfrm>
            <a:off x="856750" y="2247900"/>
            <a:ext cx="16669250" cy="2871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enables </a:t>
            </a:r>
            <a:r>
              <a:rPr lang="en-US" sz="3200" b="1" dirty="0">
                <a:solidFill>
                  <a:srgbClr val="504C44"/>
                </a:solidFill>
                <a:latin typeface="Avenir Next LT Pro" panose="020B0504020202020204" pitchFamily="34" charset="0"/>
              </a:rPr>
              <a:t>efficient parameter adaptation  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for different tasks without substantial increases in model size.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enhances </a:t>
            </a:r>
            <a:r>
              <a:rPr lang="en-US" sz="3200" b="1" dirty="0">
                <a:solidFill>
                  <a:srgbClr val="504C44"/>
                </a:solidFill>
                <a:latin typeface="Avenir Next LT Pro" panose="020B0504020202020204" pitchFamily="34" charset="0"/>
              </a:rPr>
              <a:t>generalization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 and </a:t>
            </a:r>
            <a:r>
              <a:rPr lang="en-US" sz="3200" b="1" dirty="0">
                <a:solidFill>
                  <a:srgbClr val="504C44"/>
                </a:solidFill>
                <a:latin typeface="Avenir Next LT Pro" panose="020B0504020202020204" pitchFamily="34" charset="0"/>
              </a:rPr>
              <a:t>out-of-domain performance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reduces </a:t>
            </a:r>
            <a:r>
              <a:rPr lang="en-US" sz="3200" b="1" dirty="0">
                <a:solidFill>
                  <a:srgbClr val="504C44"/>
                </a:solidFill>
                <a:latin typeface="Avenir Next LT Pro" panose="020B0504020202020204" pitchFamily="34" charset="0"/>
              </a:rPr>
              <a:t>overfitting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 and allows for better utilization of </a:t>
            </a:r>
            <a:r>
              <a:rPr lang="en-US" sz="3200" b="1" dirty="0">
                <a:solidFill>
                  <a:srgbClr val="504C44"/>
                </a:solidFill>
                <a:latin typeface="Avenir Next LT Pro" panose="020B0504020202020204" pitchFamily="34" charset="0"/>
              </a:rPr>
              <a:t>limited training data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120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Overview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C40095-BFBC-1122-454B-069D3061385C}"/>
              </a:ext>
            </a:extLst>
          </p:cNvPr>
          <p:cNvSpPr/>
          <p:nvPr/>
        </p:nvSpPr>
        <p:spPr>
          <a:xfrm>
            <a:off x="958251" y="3314700"/>
            <a:ext cx="1301152" cy="57912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A54484-9893-4AEE-663F-C506BC3A2F51}"/>
              </a:ext>
            </a:extLst>
          </p:cNvPr>
          <p:cNvSpPr txBox="1"/>
          <p:nvPr/>
        </p:nvSpPr>
        <p:spPr>
          <a:xfrm>
            <a:off x="-152400" y="2417205"/>
            <a:ext cx="3893050" cy="65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Pre-training</a:t>
            </a:r>
            <a:endParaRPr lang="en-US" sz="3200" b="1" dirty="0">
              <a:solidFill>
                <a:schemeClr val="accent6">
                  <a:lumMod val="75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D7066D-2CFC-24FA-B01B-B09C1D0C5EE3}"/>
              </a:ext>
            </a:extLst>
          </p:cNvPr>
          <p:cNvSpPr/>
          <p:nvPr/>
        </p:nvSpPr>
        <p:spPr>
          <a:xfrm>
            <a:off x="5246297" y="3314700"/>
            <a:ext cx="3695700" cy="5791200"/>
          </a:xfrm>
          <a:prstGeom prst="rect">
            <a:avLst/>
          </a:prstGeom>
          <a:noFill/>
          <a:ln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89A5B-E131-95B5-5606-DF998FD08970}"/>
              </a:ext>
            </a:extLst>
          </p:cNvPr>
          <p:cNvSpPr txBox="1"/>
          <p:nvPr/>
        </p:nvSpPr>
        <p:spPr>
          <a:xfrm>
            <a:off x="3760397" y="2417205"/>
            <a:ext cx="6617897" cy="65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00B050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Fine-tuning</a:t>
            </a:r>
            <a:endParaRPr lang="en-US" sz="3200" b="1" dirty="0">
              <a:solidFill>
                <a:srgbClr val="00B05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050" name="Picture 2" descr="Trend of GPT-3 | Data Science and Machine Learning | Kaggle">
            <a:extLst>
              <a:ext uri="{FF2B5EF4-FFF2-40B4-BE49-F238E27FC236}">
                <a16:creationId xmlns:a16="http://schemas.microsoft.com/office/drawing/2014/main" id="{BEFCDF0D-86B1-D6B0-F819-6A869DB06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97" y="4229100"/>
            <a:ext cx="33909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2C84F8-28AE-E5E2-BF93-9EF391FA4DF6}"/>
              </a:ext>
            </a:extLst>
          </p:cNvPr>
          <p:cNvCxnSpPr/>
          <p:nvPr/>
        </p:nvCxnSpPr>
        <p:spPr>
          <a:xfrm>
            <a:off x="2514600" y="5143500"/>
            <a:ext cx="76200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B838E7-39B0-8B14-DF93-FA00ADE8090B}"/>
              </a:ext>
            </a:extLst>
          </p:cNvPr>
          <p:cNvCxnSpPr/>
          <p:nvPr/>
        </p:nvCxnSpPr>
        <p:spPr>
          <a:xfrm>
            <a:off x="2514600" y="7200900"/>
            <a:ext cx="76200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3D76E2-115B-7F0F-2800-5CEB7A934717}"/>
              </a:ext>
            </a:extLst>
          </p:cNvPr>
          <p:cNvCxnSpPr/>
          <p:nvPr/>
        </p:nvCxnSpPr>
        <p:spPr>
          <a:xfrm>
            <a:off x="4255697" y="5143500"/>
            <a:ext cx="76200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7EBEA5-A908-3BC5-78B3-138651877712}"/>
              </a:ext>
            </a:extLst>
          </p:cNvPr>
          <p:cNvCxnSpPr/>
          <p:nvPr/>
        </p:nvCxnSpPr>
        <p:spPr>
          <a:xfrm>
            <a:off x="4255697" y="7200900"/>
            <a:ext cx="76200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13867ED4-D8EA-04A2-0ED8-30D362571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21270"/>
              </p:ext>
            </p:extLst>
          </p:nvPr>
        </p:nvGraphicFramePr>
        <p:xfrm>
          <a:off x="9346005" y="1707785"/>
          <a:ext cx="8534400" cy="7756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4">
                  <a:extLst>
                    <a:ext uri="{9D8B030D-6E8A-4147-A177-3AD203B41FA5}">
                      <a16:colId xmlns:a16="http://schemas.microsoft.com/office/drawing/2014/main" val="223297002"/>
                    </a:ext>
                  </a:extLst>
                </a:gridCol>
                <a:gridCol w="1904996">
                  <a:extLst>
                    <a:ext uri="{9D8B030D-6E8A-4147-A177-3AD203B41FA5}">
                      <a16:colId xmlns:a16="http://schemas.microsoft.com/office/drawing/2014/main" val="25448913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566791329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690764191"/>
                    </a:ext>
                  </a:extLst>
                </a:gridCol>
              </a:tblGrid>
              <a:tr h="155136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Task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Dataset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GPT-3 </a:t>
                      </a:r>
                      <a:r>
                        <a:rPr lang="en-US" sz="3200" b="0" dirty="0" err="1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fewshot</a:t>
                      </a:r>
                      <a:endParaRPr lang="en-US" sz="3200" b="0" dirty="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GPT3 fine-tuned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025707"/>
                  </a:ext>
                </a:extLst>
              </a:tr>
              <a:tr h="155136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Q&amp;A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err="1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SQuAD</a:t>
                      </a:r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 v2 (F1)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69.8%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88.4%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562468"/>
                  </a:ext>
                </a:extLst>
              </a:tr>
              <a:tr h="1551367"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Textual Entailment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RTE (Acc)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69%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85.4%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666063"/>
                  </a:ext>
                </a:extLst>
              </a:tr>
              <a:tr h="1551367">
                <a:tc rowSpan="2"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NL2SQL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 err="1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WikiSQL</a:t>
                      </a:r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 (Acc)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20%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73%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845861"/>
                  </a:ext>
                </a:extLst>
              </a:tr>
              <a:tr h="1551367">
                <a:tc vMerge="1">
                  <a:txBody>
                    <a:bodyPr/>
                    <a:lstStyle/>
                    <a:p>
                      <a:pPr algn="ctr"/>
                      <a:endParaRPr lang="en-US" sz="3200" b="0" dirty="0">
                        <a:solidFill>
                          <a:schemeClr val="bg1"/>
                        </a:solidFill>
                        <a:latin typeface="Avenir Next LT Pro" panose="020B0504020202020204" pitchFamily="34" charset="0"/>
                      </a:endParaRP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Spider (Acc)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18%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0" dirty="0">
                          <a:solidFill>
                            <a:schemeClr val="bg1"/>
                          </a:solidFill>
                          <a:latin typeface="Avenir Next LT Pro" panose="020B0504020202020204" pitchFamily="34" charset="0"/>
                        </a:rPr>
                        <a:t>62%</a:t>
                      </a:r>
                    </a:p>
                  </a:txBody>
                  <a:tcPr anchor="ctr">
                    <a:solidFill>
                      <a:srgbClr val="9AB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333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745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To finetune GPT-3 model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pic>
        <p:nvPicPr>
          <p:cNvPr id="3074" name="Picture 2" descr="Chip, cpu, gpu, hardware, processor icon - Download on Iconfinder">
            <a:extLst>
              <a:ext uri="{FF2B5EF4-FFF2-40B4-BE49-F238E27FC236}">
                <a16:creationId xmlns:a16="http://schemas.microsoft.com/office/drawing/2014/main" id="{786DA427-2DDC-2241-4709-EB489956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72117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tabase - Free technology icons">
            <a:extLst>
              <a:ext uri="{FF2B5EF4-FFF2-40B4-BE49-F238E27FC236}">
                <a16:creationId xmlns:a16="http://schemas.microsoft.com/office/drawing/2014/main" id="{84FA9A3B-F48E-884D-FD91-36AB2C7F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851969"/>
            <a:ext cx="2625679" cy="26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AB202483-D1FA-55C0-4435-8CC6A04D22BF}"/>
              </a:ext>
            </a:extLst>
          </p:cNvPr>
          <p:cNvSpPr txBox="1"/>
          <p:nvPr/>
        </p:nvSpPr>
        <p:spPr>
          <a:xfrm>
            <a:off x="1524000" y="6360024"/>
            <a:ext cx="7162800" cy="65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Minimum 96 NVIDIA V100 32GB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EC9AABFD-7296-3F72-E88F-2B11CE0B03AD}"/>
              </a:ext>
            </a:extLst>
          </p:cNvPr>
          <p:cNvSpPr txBox="1"/>
          <p:nvPr/>
        </p:nvSpPr>
        <p:spPr>
          <a:xfrm>
            <a:off x="8048046" y="6383007"/>
            <a:ext cx="7162800" cy="65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	1TB per checkpoint</a:t>
            </a:r>
          </a:p>
        </p:txBody>
      </p:sp>
    </p:spTree>
    <p:extLst>
      <p:ext uri="{BB962C8B-B14F-4D97-AF65-F5344CB8AC3E}">
        <p14:creationId xmlns:p14="http://schemas.microsoft.com/office/powerpoint/2010/main" val="221798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Parameter-Efficient Adaption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B202483-D1FA-55C0-4435-8CC6A04D22BF}"/>
              </a:ext>
            </a:extLst>
          </p:cNvPr>
          <p:cNvSpPr txBox="1"/>
          <p:nvPr/>
        </p:nvSpPr>
        <p:spPr>
          <a:xfrm>
            <a:off x="1474694" y="8125536"/>
            <a:ext cx="7162800" cy="1394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Parameter-Efficient Transfer Learning for NLP (2019)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EC9AABFD-7296-3F72-E88F-2B11CE0B03AD}"/>
              </a:ext>
            </a:extLst>
          </p:cNvPr>
          <p:cNvSpPr txBox="1"/>
          <p:nvPr/>
        </p:nvSpPr>
        <p:spPr>
          <a:xfrm>
            <a:off x="9636079" y="8120957"/>
            <a:ext cx="7162800" cy="1394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Prefix-Tuning: Optimizing Continuous Prompts for Generation (2021)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F688F-AA90-0002-68D3-DF9BCB8F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17" y="2742517"/>
            <a:ext cx="7162801" cy="5419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05B4A-F709-16E5-4F61-A4ECEFEEB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4703" y="2718100"/>
            <a:ext cx="7162800" cy="5467976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F5E5F60D-3918-A11E-38FF-DA0D16C58E5C}"/>
              </a:ext>
            </a:extLst>
          </p:cNvPr>
          <p:cNvSpPr txBox="1"/>
          <p:nvPr/>
        </p:nvSpPr>
        <p:spPr>
          <a:xfrm>
            <a:off x="1619037" y="2087017"/>
            <a:ext cx="7162800" cy="65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0070C0"/>
                </a:solidFill>
                <a:latin typeface="Avenir Next LT Pro" panose="020B0504020202020204" pitchFamily="34" charset="0"/>
              </a:rPr>
              <a:t>High-quality but add latency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010899AE-1E79-C458-7825-5CF6EA4CB02C}"/>
              </a:ext>
            </a:extLst>
          </p:cNvPr>
          <p:cNvSpPr txBox="1"/>
          <p:nvPr/>
        </p:nvSpPr>
        <p:spPr>
          <a:xfrm>
            <a:off x="9506165" y="2087017"/>
            <a:ext cx="7162800" cy="65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0070C0"/>
                </a:solidFill>
                <a:latin typeface="Avenir Next LT Pro" panose="020B0504020202020204" pitchFamily="34" charset="0"/>
              </a:rPr>
              <a:t>No latency, but suboptimal quality</a:t>
            </a:r>
          </a:p>
        </p:txBody>
      </p:sp>
    </p:spTree>
    <p:extLst>
      <p:ext uri="{BB962C8B-B14F-4D97-AF65-F5344CB8AC3E}">
        <p14:creationId xmlns:p14="http://schemas.microsoft.com/office/powerpoint/2010/main" val="233812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Low-Rank Adaption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AB202483-D1FA-55C0-4435-8CC6A04D22BF}"/>
              </a:ext>
            </a:extLst>
          </p:cNvPr>
          <p:cNvSpPr txBox="1"/>
          <p:nvPr/>
        </p:nvSpPr>
        <p:spPr>
          <a:xfrm>
            <a:off x="1474694" y="8125536"/>
            <a:ext cx="7162800" cy="1394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Parameter-Efficient Transfer Learning for NLP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F688F-AA90-0002-68D3-DF9BCB8FA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3038" y="2742517"/>
            <a:ext cx="6143359" cy="5419142"/>
          </a:xfrm>
          <a:prstGeom prst="rect">
            <a:avLst/>
          </a:prstGeom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F5E5F60D-3918-A11E-38FF-DA0D16C58E5C}"/>
              </a:ext>
            </a:extLst>
          </p:cNvPr>
          <p:cNvSpPr txBox="1"/>
          <p:nvPr/>
        </p:nvSpPr>
        <p:spPr>
          <a:xfrm>
            <a:off x="1619037" y="2087017"/>
            <a:ext cx="7162800" cy="65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0070C0"/>
                </a:solidFill>
                <a:latin typeface="Avenir Next LT Pro" panose="020B0504020202020204" pitchFamily="34" charset="0"/>
              </a:rPr>
              <a:t>High-quality but add latency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C72CD7-BB67-7CFD-D9A6-93834275D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506" y="3910026"/>
            <a:ext cx="3017891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0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609600" y="360659"/>
            <a:ext cx="17221192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spc="799" dirty="0">
                <a:solidFill>
                  <a:srgbClr val="504C44"/>
                </a:solidFill>
                <a:latin typeface="Baskerville Display PT"/>
              </a:rPr>
              <a:t>LOW-RANK ADAPTION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E2B5D5AF-5FEC-37EF-D852-E66F8E5FC6D6}"/>
              </a:ext>
            </a:extLst>
          </p:cNvPr>
          <p:cNvSpPr txBox="1"/>
          <p:nvPr/>
        </p:nvSpPr>
        <p:spPr>
          <a:xfrm>
            <a:off x="831350" y="1468961"/>
            <a:ext cx="10798096" cy="477649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rgbClr val="C00000"/>
                </a:solidFill>
                <a:latin typeface="Inter Bold"/>
              </a:rPr>
              <a:t>Low-Rank Adaption</a:t>
            </a:r>
            <a:endParaRPr lang="en-US" sz="2800" dirty="0">
              <a:solidFill>
                <a:srgbClr val="C00000"/>
              </a:solidFill>
              <a:latin typeface="Inter 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F688F-AA90-0002-68D3-DF9BCB8FA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2742517"/>
            <a:ext cx="6143359" cy="5419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9EB95E-DC98-F1B2-4625-B875BBCD4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562" y="2369139"/>
            <a:ext cx="2743583" cy="62778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FF94E1-060B-3189-7707-250DB9F36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962" y="2731311"/>
            <a:ext cx="5993063" cy="5419142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1C124389-34E5-4708-2A5E-0D1AEDBA8418}"/>
              </a:ext>
            </a:extLst>
          </p:cNvPr>
          <p:cNvSpPr txBox="1"/>
          <p:nvPr/>
        </p:nvSpPr>
        <p:spPr>
          <a:xfrm>
            <a:off x="10035093" y="8164559"/>
            <a:ext cx="7162800" cy="1394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Apply </a:t>
            </a:r>
            <a:r>
              <a:rPr lang="en-US" sz="3200" dirty="0" err="1">
                <a:solidFill>
                  <a:srgbClr val="504C44"/>
                </a:solidFill>
                <a:latin typeface="Avenir Next LT Pro" panose="020B0504020202020204" pitchFamily="34" charset="0"/>
              </a:rPr>
              <a:t>LoRA</a:t>
            </a:r>
            <a:r>
              <a:rPr lang="en-US" sz="3200" dirty="0">
                <a:solidFill>
                  <a:srgbClr val="504C44"/>
                </a:solidFill>
                <a:latin typeface="Avenir Next LT Pro" panose="020B0504020202020204" pitchFamily="34" charset="0"/>
              </a:rPr>
              <a:t> to </a:t>
            </a:r>
            <a:r>
              <a:rPr lang="en-US" sz="3200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W</a:t>
            </a:r>
            <a:r>
              <a:rPr lang="en-US" sz="3200" baseline="-25000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q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  </a:t>
            </a:r>
            <a:r>
              <a:rPr lang="en-US" sz="3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and W</a:t>
            </a:r>
            <a:r>
              <a:rPr lang="en-US" sz="3200" baseline="-25000" dirty="0">
                <a:solidFill>
                  <a:srgbClr val="000000"/>
                </a:solidFill>
                <a:latin typeface="Avenir Next LT Pro" panose="020B0504020202020204" pitchFamily="34" charset="0"/>
                <a:ea typeface="Times New Roman" panose="02020603050405020304" pitchFamily="18" charset="0"/>
              </a:rPr>
              <a:t>v</a:t>
            </a:r>
            <a:r>
              <a:rPr lang="en-US" sz="3200" baseline="-250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to reduce number of trained parameters</a:t>
            </a:r>
            <a:endParaRPr lang="en-US" sz="32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729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113279</TotalTime>
  <Words>711</Words>
  <Application>Microsoft Macintosh PowerPoint</Application>
  <PresentationFormat>Custom</PresentationFormat>
  <Paragraphs>162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Baskerville Display PT</vt:lpstr>
      <vt:lpstr>Inter</vt:lpstr>
      <vt:lpstr>Arial</vt:lpstr>
      <vt:lpstr>Inter Bold</vt:lpstr>
      <vt:lpstr>Söhne</vt:lpstr>
      <vt:lpstr>Avenir Next LT Pro</vt:lpstr>
      <vt:lpstr>Calibri</vt:lpstr>
      <vt:lpstr>Avenir Next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Beige Cream Brand Proposal Presentation</dc:title>
  <dc:creator>withcake</dc:creator>
  <cp:lastModifiedBy>Hân, Nguyễn Bùi Ngọc - Junior AI Engineer - DS</cp:lastModifiedBy>
  <cp:revision>63</cp:revision>
  <dcterms:created xsi:type="dcterms:W3CDTF">2006-08-16T00:00:00Z</dcterms:created>
  <dcterms:modified xsi:type="dcterms:W3CDTF">2023-07-01T17:10:51Z</dcterms:modified>
  <dc:identifier>DAFNp3wJ7Ho</dc:identifier>
</cp:coreProperties>
</file>